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58" r:id="rId3"/>
    <p:sldId id="296" r:id="rId4"/>
    <p:sldId id="260" r:id="rId5"/>
    <p:sldId id="261" r:id="rId6"/>
    <p:sldId id="262" r:id="rId7"/>
    <p:sldId id="295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97" r:id="rId17"/>
    <p:sldId id="289" r:id="rId18"/>
    <p:sldId id="290" r:id="rId19"/>
    <p:sldId id="291" r:id="rId20"/>
    <p:sldId id="292" r:id="rId21"/>
    <p:sldId id="280" r:id="rId22"/>
    <p:sldId id="293" r:id="rId23"/>
    <p:sldId id="294" r:id="rId24"/>
    <p:sldId id="298" r:id="rId25"/>
    <p:sldId id="271" r:id="rId26"/>
    <p:sldId id="299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507" autoAdjust="0"/>
  </p:normalViewPr>
  <p:slideViewPr>
    <p:cSldViewPr snapToGrid="0">
      <p:cViewPr varScale="1">
        <p:scale>
          <a:sx n="76" d="100"/>
          <a:sy n="76" d="100"/>
        </p:scale>
        <p:origin x="507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3F670-EE00-4293-86F9-1CC5922EB10E}" type="datetimeFigureOut">
              <a:rPr lang="zh-CN" altLang="en-US" smtClean="0"/>
              <a:t>2024/11/9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1E13A-8C8F-45EB-8308-CD139B29B4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174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不会改变当前的执行流（而线程的运行和停止会通过修改寄存器来切换执行流）</a:t>
            </a:r>
            <a:endParaRPr lang="en-US" altLang="zh-CN" dirty="0"/>
          </a:p>
          <a:p>
            <a:r>
              <a:rPr lang="zh-CN" altLang="en-US" dirty="0"/>
              <a:t>编码逻辑（相比回调函数等其它的异步实现方式）更接近线程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需要运行时来支持协程的运行（以提供栈等运行资源）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1E13A-8C8F-45EB-8308-CD139B29B47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493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1E13A-8C8F-45EB-8308-CD139B29B47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804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创建线程或协程进行并发计算，比较使用线程的原系统（红色），使用线程的修改后系统（蓝色），使用协程的修改后系统（黄色）的计算时间分布，并绘制分布直方图。图形越靠左，说明平均计算时间越短，系统表现越好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6C390-D7D4-43FE-AE99-AB375A02323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889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该实验的结果为：同样使用线程的情况下，修改后系统比原系统计算时间更短；同样使用修改后系统的情况下，协程比线程计算时间更短。</a:t>
            </a:r>
            <a:endParaRPr lang="en-US" altLang="zh-CN" dirty="0"/>
          </a:p>
          <a:p>
            <a:r>
              <a:rPr lang="zh-CN" altLang="en-US" dirty="0"/>
              <a:t>前者的可能原因为：</a:t>
            </a:r>
            <a:r>
              <a:rPr lang="en-US" altLang="zh-CN" dirty="0"/>
              <a:t>……</a:t>
            </a:r>
            <a:r>
              <a:rPr lang="zh-CN" altLang="en-US" dirty="0"/>
              <a:t>后者的可能原因为：</a:t>
            </a:r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6C390-D7D4-43FE-AE99-AB375A02323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459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在这个实验中，我们在系统上运行</a:t>
            </a:r>
            <a:r>
              <a:rPr lang="en-US" altLang="zh-CN" dirty="0"/>
              <a:t>TCP</a:t>
            </a:r>
            <a:r>
              <a:rPr lang="zh-CN" altLang="en-US" dirty="0"/>
              <a:t>服务器，改变同时建立的连接数，比较各种系统实现处理连接的吞吐量。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6C390-D7D4-43FE-AE99-AB375A02323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68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红色线是原有系统，可以看到其吞吐量基本是最低的。</a:t>
            </a:r>
            <a:endParaRPr lang="en-US" altLang="zh-CN" dirty="0"/>
          </a:p>
          <a:p>
            <a:r>
              <a:rPr lang="zh-CN" altLang="en-US" dirty="0"/>
              <a:t>连接数较低时，仅修改任务调度的系统（蓝色线）吞吐量最高，连接数较高时，使用轮询方法修改了网络模块的系统（黄色、绿色线）吞吐量最高。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6C390-D7D4-43FE-AE99-AB375A02323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931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其可能原因，是</a:t>
            </a:r>
            <a:r>
              <a:rPr lang="en-US" altLang="zh-CN" dirty="0" err="1"/>
              <a:t>poll_interface</a:t>
            </a:r>
            <a:r>
              <a:rPr lang="zh-CN" altLang="en-US" dirty="0"/>
              <a:t>函数对性能的影响随连接数升高。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6C390-D7D4-43FE-AE99-AB375A02323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277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image" Target="../media/image27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/>
          <a:srcRect r="25963"/>
          <a:stretch>
            <a:fillRect/>
          </a:stretch>
        </p:blipFill>
        <p:spPr>
          <a:xfrm>
            <a:off x="7191376" y="133072"/>
            <a:ext cx="5028334" cy="653579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549208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49208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3549208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8" name="矩形 7"/>
          <p:cNvSpPr/>
          <p:nvPr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549208" y="1484311"/>
            <a:ext cx="7287114" cy="23868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en-US" altLang="zh-CN" dirty="0"/>
          </a:p>
          <a:p>
            <a:pPr lvl="0"/>
            <a:r>
              <a:rPr lang="zh-CN" altLang="en-US" dirty="0"/>
              <a:t>输入大标题</a:t>
            </a:r>
          </a:p>
        </p:txBody>
      </p:sp>
      <p:sp>
        <p:nvSpPr>
          <p:cNvPr id="9" name="矩形 8"/>
          <p:cNvSpPr/>
          <p:nvPr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6118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pic>
        <p:nvPicPr>
          <p:cNvPr id="41" name="图片 4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574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79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/>
          <p:cNvCxnSpPr/>
          <p:nvPr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5934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0" y="0"/>
            <a:ext cx="12192000" cy="590249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/>
          <p:cNvCxnSpPr/>
          <p:nvPr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3040886" y="5719548"/>
            <a:ext cx="6136451" cy="681262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9000"/>
                </a:schemeClr>
              </a:gs>
              <a:gs pos="0">
                <a:schemeClr val="bg1">
                  <a:alpha val="3000"/>
                </a:schemeClr>
              </a:gs>
            </a:gsLst>
            <a:lin ang="16200000" scaled="1"/>
            <a:tileRect/>
          </a:gradFill>
        </p:grpSpPr>
        <p:grpSp>
          <p:nvGrpSpPr>
            <p:cNvPr id="18" name="组合 17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9" name="组合 18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20" name="组合 19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3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90526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24"/>
            <a:ext cx="12193057" cy="3633531"/>
          </a:xfrm>
          <a:prstGeom prst="rect">
            <a:avLst/>
          </a:prstGeom>
        </p:spPr>
      </p:pic>
      <p:sp>
        <p:nvSpPr>
          <p:cNvPr id="37" name="任意形状 36"/>
          <p:cNvSpPr/>
          <p:nvPr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rmAutofit fontScale="25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02191" y="3048198"/>
            <a:ext cx="1193467" cy="1192626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150844" y="617414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0083479" y="640064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45" name="组合 4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5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1" name="组合 6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6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2" name="组合 6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6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6" name="组合 4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47" name="组合 4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5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5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5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50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215345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/>
          <p:cNvSpPr/>
          <p:nvPr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/>
          <p:cNvSpPr/>
          <p:nvPr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885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/>
          <p:cNvSpPr/>
          <p:nvPr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/>
          <p:cNvSpPr/>
          <p:nvPr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37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/>
          <a:srcRect b="7394"/>
          <a:stretch>
            <a:fillRect/>
          </a:stretch>
        </p:blipFill>
        <p:spPr>
          <a:xfrm>
            <a:off x="-3165" y="0"/>
            <a:ext cx="1219198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" y="1"/>
            <a:ext cx="12191980" cy="6857994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  <a:lumMod val="85000"/>
                </a:schemeClr>
              </a:gs>
              <a:gs pos="50000">
                <a:schemeClr val="accent1">
                  <a:alpha val="90000"/>
                  <a:lumMod val="85000"/>
                </a:schemeClr>
              </a:gs>
              <a:gs pos="100000">
                <a:schemeClr val="accent1">
                  <a:alpha val="90000"/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  <a:buFontTx/>
              <a:buNone/>
            </a:pPr>
            <a:endParaRPr lang="zh-CN" altLang="en-US"/>
          </a:p>
        </p:txBody>
      </p:sp>
      <p:sp>
        <p:nvSpPr>
          <p:cNvPr id="6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1572100" y="3028371"/>
            <a:ext cx="9041450" cy="911074"/>
          </a:xfrm>
        </p:spPr>
        <p:txBody>
          <a:bodyPr/>
          <a:lstStyle>
            <a:lvl1pPr marL="0" indent="0" algn="ctr">
              <a:buFontTx/>
              <a:buNone/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北京理工大学毕业答辩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67417" y="1018488"/>
            <a:ext cx="4650816" cy="130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286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6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790632" y="109143"/>
            <a:ext cx="2286546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758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/>
          <p:cNvSpPr/>
          <p:nvPr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600387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/>
          <a:srcRect t="15558" b="38705"/>
          <a:stretch>
            <a:fillRect/>
          </a:stretch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262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6315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1216315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16315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16315" y="1484311"/>
            <a:ext cx="7287114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9" name="矩形 8"/>
          <p:cNvSpPr/>
          <p:nvPr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98320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1" name="文本框 40"/>
          <p:cNvSpPr txBox="1"/>
          <p:nvPr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27944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 cstate="print"/>
          <a:srcRect l="49471"/>
          <a:stretch>
            <a:fillRect/>
          </a:stretch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 cstate="print"/>
          <a:srcRect r="49912"/>
          <a:stretch>
            <a:fillRect/>
          </a:stretch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9381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spc="5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Contents</a:t>
            </a:r>
            <a:r>
              <a:rPr lang="en-US" altLang="zh-CN" sz="4400" b="1" spc="50" dirty="0">
                <a:solidFill>
                  <a:schemeClr val="accent4"/>
                </a:solidFill>
                <a:latin typeface="+mj-lt"/>
              </a:rPr>
              <a:t>■</a:t>
            </a:r>
            <a:endParaRPr lang="zh-CN" altLang="en-US" sz="4400" b="1" spc="5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600" b="1" spc="600" dirty="0">
                <a:solidFill>
                  <a:schemeClr val="accent1"/>
                </a:solidFill>
              </a:rPr>
              <a:t>结构大纲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000" spc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</a:t>
            </a:r>
            <a:r>
              <a:rPr lang="en-US" altLang="zh-CN" sz="1000" spc="0" baseline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INSTITUTE OF TECHNOLOGY</a:t>
            </a:r>
            <a:endParaRPr lang="zh-CN" altLang="en-US" sz="1000" spc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/>
          <p:cNvSpPr/>
          <p:nvPr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83" name="图片 8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/>
          <p:cNvSpPr/>
          <p:nvPr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5" name="组合 84"/>
          <p:cNvGrpSpPr/>
          <p:nvPr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86" name="组合 85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7" name="组合 86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88" name="组合 8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9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3378F3F2-C579-513E-D016-54349E87267E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2523651" y="1576726"/>
            <a:ext cx="8929439" cy="4057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91151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/>
          <a:srcRect r="20215"/>
          <a:stretch>
            <a:fillRect/>
          </a:stretch>
        </p:blipFill>
        <p:spPr>
          <a:xfrm>
            <a:off x="6592525" y="0"/>
            <a:ext cx="5609371" cy="6765696"/>
          </a:xfrm>
          <a:prstGeom prst="rect">
            <a:avLst/>
          </a:prstGeom>
        </p:spPr>
      </p:pic>
      <p:sp>
        <p:nvSpPr>
          <p:cNvPr id="63" name="任意多边形: 形状 59"/>
          <p:cNvSpPr/>
          <p:nvPr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/>
          <p:cNvSpPr/>
          <p:nvPr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67" name="组合 66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1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3" name="组合 82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88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9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4" name="组合 83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85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7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8" name="组合 67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69" name="组合 68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79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0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7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1" name="组合 70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74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5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72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705D6199-800A-7E4C-7D58-1B0C453ECD86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559153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36829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/>
          <p:cNvSpPr/>
          <p:nvPr/>
        </p:nvSpPr>
        <p:spPr>
          <a:xfrm>
            <a:off x="-3816599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8" name="椭圆 87"/>
          <p:cNvSpPr/>
          <p:nvPr/>
        </p:nvSpPr>
        <p:spPr>
          <a:xfrm>
            <a:off x="-3999568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87" name="图片 86"/>
          <p:cNvPicPr>
            <a:picLocks noChangeAspect="1"/>
          </p:cNvPicPr>
          <p:nvPr/>
        </p:nvPicPr>
        <p:blipFill rotWithShape="1">
          <a:blip r:embed="rId2" cstate="hqprint"/>
          <a:srcRect l="18116" t="7030" r="31559" b="11337"/>
          <a:stretch>
            <a:fillRect/>
          </a:stretch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/>
          <p:cNvSpPr/>
          <p:nvPr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90" name="图片 8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897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/>
          <a:srcRect r="30571" b="46397"/>
          <a:stretch>
            <a:fillRect/>
          </a:stretch>
        </p:blipFill>
        <p:spPr>
          <a:xfrm>
            <a:off x="9019185" y="4400550"/>
            <a:ext cx="3194586" cy="2469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/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4398806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 cstate="print"/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-71956" y="4398806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sp>
        <p:nvSpPr>
          <p:cNvPr id="18" name="矩形: 圆角 162"/>
          <p:cNvSpPr/>
          <p:nvPr/>
        </p:nvSpPr>
        <p:spPr>
          <a:xfrm>
            <a:off x="1664486" y="3107981"/>
            <a:ext cx="8945408" cy="3014890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矩形: 圆角 163"/>
          <p:cNvSpPr/>
          <p:nvPr/>
        </p:nvSpPr>
        <p:spPr>
          <a:xfrm>
            <a:off x="1463942" y="3222979"/>
            <a:ext cx="9346497" cy="2899892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94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矩形: 圆角 164"/>
          <p:cNvSpPr/>
          <p:nvPr/>
        </p:nvSpPr>
        <p:spPr>
          <a:xfrm>
            <a:off x="1200150" y="3365257"/>
            <a:ext cx="9791700" cy="2757614"/>
          </a:xfrm>
          <a:prstGeom prst="roundRect">
            <a:avLst>
              <a:gd name="adj" fmla="val 3205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rgbClr val="F8F8F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17500" sx="102000" sy="102000" algn="ctr" rotWithShape="0">
              <a:sysClr val="window" lastClr="FFFFFF">
                <a:lumMod val="75000"/>
                <a:alpha val="40000"/>
              </a:sysClr>
            </a:outerShdw>
          </a:effectLst>
        </p:spPr>
        <p:txBody>
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<a:noAutofit/>
          </a:bodyPr>
          <a:lstStyle/>
          <a:p>
            <a:pPr marL="0" marR="0" lvl="0" indent="45720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427781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hqprint"/>
          <a:srcRect l="29063" r="32938"/>
          <a:stretch>
            <a:fillRect/>
          </a:stretch>
        </p:blipFill>
        <p:spPr>
          <a:xfrm>
            <a:off x="0" y="0"/>
            <a:ext cx="3914775" cy="6857999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0" y="0"/>
            <a:ext cx="3914774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/>
          <p:cNvCxnSpPr/>
          <p:nvPr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846867" y="2752385"/>
            <a:ext cx="2197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zh-CN" altLang="en-US" sz="5400" spc="600" dirty="0">
                <a:solidFill>
                  <a:schemeClr val="bg1"/>
                </a:solidFill>
                <a:latin typeface="+mn-ea"/>
                <a:ea typeface="+mn-ea"/>
              </a:rPr>
              <a:t>目录</a:t>
            </a:r>
          </a:p>
        </p:txBody>
      </p:sp>
      <p:sp>
        <p:nvSpPr>
          <p:cNvPr id="44" name="矩形 43"/>
          <p:cNvSpPr/>
          <p:nvPr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2400" dirty="0">
                <a:solidFill>
                  <a:schemeClr val="bg1"/>
                </a:solidFill>
              </a:rPr>
              <a:t>CONTENTS</a:t>
            </a:r>
          </a:p>
        </p:txBody>
      </p:sp>
      <p:cxnSp>
        <p:nvCxnSpPr>
          <p:cNvPr id="45" name="直接连接符 44"/>
          <p:cNvCxnSpPr/>
          <p:nvPr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/>
          <a:srcRect r="15912" b="16285"/>
          <a:stretch>
            <a:fillRect/>
          </a:stretch>
        </p:blipFill>
        <p:spPr>
          <a:xfrm>
            <a:off x="7258050" y="1942165"/>
            <a:ext cx="4949784" cy="4933648"/>
          </a:xfrm>
          <a:prstGeom prst="rect">
            <a:avLst/>
          </a:prstGeom>
        </p:spPr>
      </p:pic>
      <p:sp>
        <p:nvSpPr>
          <p:cNvPr id="4" name="文本占位符 2">
            <a:extLst>
              <a:ext uri="{FF2B5EF4-FFF2-40B4-BE49-F238E27FC236}">
                <a16:creationId xmlns:a16="http://schemas.microsoft.com/office/drawing/2014/main" id="{F5161D81-9A68-871D-1C8D-85A5DC386A84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4878580" y="858741"/>
            <a:ext cx="6475220" cy="516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45406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/>
          <p:cNvSpPr/>
          <p:nvPr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</a:p>
        </p:txBody>
      </p:sp>
      <p:sp>
        <p:nvSpPr>
          <p:cNvPr id="122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</a:p>
        </p:txBody>
      </p:sp>
      <p:sp>
        <p:nvSpPr>
          <p:cNvPr id="123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</a:p>
          <a:p>
            <a:pPr lvl="0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0" y="6167300"/>
            <a:ext cx="12192000" cy="690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grpSp>
        <p:nvGrpSpPr>
          <p:cNvPr id="115" name="组合 114"/>
          <p:cNvGrpSpPr/>
          <p:nvPr/>
        </p:nvGrpSpPr>
        <p:grpSpPr>
          <a:xfrm>
            <a:off x="684666" y="6423435"/>
            <a:ext cx="1915659" cy="208321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117" name="组合 116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34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36" name="组合 135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4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7" name="组合 136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38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18" name="组合 117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9" name="组合 118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13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1" name="组合 120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3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4" name="组合 123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2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25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143" name="图片 14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020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样式7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041996" y="3927615"/>
            <a:ext cx="8108006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3189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样式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473992" y="3927615"/>
            <a:ext cx="9244014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657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样式7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/>
          <a:srcRect l="1" t="13078" r="-1" b="115"/>
          <a:stretch>
            <a:fillRect/>
          </a:stretch>
        </p:blipFill>
        <p:spPr>
          <a:xfrm>
            <a:off x="0" y="-1"/>
            <a:ext cx="12191999" cy="436268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4346687"/>
            <a:ext cx="12192001" cy="25113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0"/>
            <a:ext cx="12192001" cy="434668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-73936" y="4346687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828800" y="2524126"/>
            <a:ext cx="8494006" cy="356807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54764" y="861200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537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8" name="任意多边形: 形状 39"/>
          <p:cNvSpPr/>
          <p:nvPr/>
        </p:nvSpPr>
        <p:spPr>
          <a:xfrm>
            <a:off x="221886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39"/>
          <p:cNvSpPr/>
          <p:nvPr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39"/>
          <p:cNvSpPr/>
          <p:nvPr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74"/>
          <p:cNvSpPr/>
          <p:nvPr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标题 47"/>
          <p:cNvSpPr>
            <a:spLocks noGrp="1"/>
          </p:cNvSpPr>
          <p:nvPr>
            <p:ph type="title" hasCustomPrompt="1"/>
          </p:nvPr>
        </p:nvSpPr>
        <p:spPr>
          <a:xfrm>
            <a:off x="630418" y="2616692"/>
            <a:ext cx="705595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13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654709" y="2352090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14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655638" y="430418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74450" y="318256"/>
            <a:ext cx="1899117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◀ BIT</a:t>
            </a:r>
            <a:r>
              <a:rPr lang="en-US" altLang="zh-CN" sz="2400" b="1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▶</a:t>
            </a:r>
            <a:endParaRPr lang="zh-CN" altLang="en-US" sz="2400" b="1" i="0" spc="100" dirty="0">
              <a:solidFill>
                <a:schemeClr val="accent3"/>
              </a:solidFill>
              <a:latin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671368" y="6083135"/>
            <a:ext cx="2542613" cy="276499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25" name="组合 2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3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4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4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6" name="组合 2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27" name="组合 2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8" name="组合 2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3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3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0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754664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423183" y="0"/>
            <a:ext cx="476881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0" dirty="0">
                <a:solidFill>
                  <a:schemeClr val="bg1">
                    <a:alpha val="40000"/>
                  </a:schemeClr>
                </a:solidFill>
              </a:rPr>
              <a:t>0</a:t>
            </a:r>
            <a:endParaRPr lang="zh-CN" altLang="en-US" sz="72000" dirty="0">
              <a:solidFill>
                <a:schemeClr val="bg1">
                  <a:alpha val="40000"/>
                </a:schemeClr>
              </a:solidFill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82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870981" y="0"/>
            <a:ext cx="5321017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  <p:grpSp>
        <p:nvGrpSpPr>
          <p:cNvPr id="9" name="Group 6"/>
          <p:cNvGrpSpPr/>
          <p:nvPr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>
              <a:alpha val="25000"/>
            </a:schemeClr>
          </a:solidFill>
        </p:grpSpPr>
        <p:sp>
          <p:nvSpPr>
            <p:cNvPr id="10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68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69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75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76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96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97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103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104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6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7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0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1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2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81228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6" name="组合 55"/>
          <p:cNvGrpSpPr/>
          <p:nvPr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C361EA16-F1B1-E266-DFC6-85F2A920FFE7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42999" y="125558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1293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样式1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04D479B6-CA35-D03A-0EC9-B6963E2503B6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90432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/>
            <p:cNvSpPr/>
            <p:nvPr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/>
            <p:cNvSpPr/>
            <p:nvPr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/>
          <p:cNvCxnSpPr/>
          <p:nvPr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/>
          <p:nvPr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2BDDF2-9649-D902-B5E4-072EED9E7C9A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70659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样式2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sp>
        <p:nvSpPr>
          <p:cNvPr id="2" name="文本占位符 2">
            <a:extLst>
              <a:ext uri="{FF2B5EF4-FFF2-40B4-BE49-F238E27FC236}">
                <a16:creationId xmlns:a16="http://schemas.microsoft.com/office/drawing/2014/main" id="{61E40054-F358-6999-06BC-D0E5A13132FB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30165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73" name="组合 7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9" name="组合 8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4" name="组合 7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75" name="组合 7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6" name="组合 7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7" name="组合 7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8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7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96" name="直接连接符 95"/>
          <p:cNvCxnSpPr/>
          <p:nvPr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98" name="图片 9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2D01FA-94C4-FCA7-C9CD-BFBC506071E3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4797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样式3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98" name="图片 9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  <p:sp>
        <p:nvSpPr>
          <p:cNvPr id="2" name="文本占位符 2">
            <a:extLst>
              <a:ext uri="{FF2B5EF4-FFF2-40B4-BE49-F238E27FC236}">
                <a16:creationId xmlns:a16="http://schemas.microsoft.com/office/drawing/2014/main" id="{A5875C54-773F-4B6F-8411-926B4E654864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07188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占位符 2">
            <a:extLst>
              <a:ext uri="{FF2B5EF4-FFF2-40B4-BE49-F238E27FC236}">
                <a16:creationId xmlns:a16="http://schemas.microsoft.com/office/drawing/2014/main" id="{079478AF-1C0B-B858-4CFB-F8EBE8B4E177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51419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样式４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FBA8CC-8D14-C45A-44ED-4AF17400D1CB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0396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/>
          <p:cNvSpPr/>
          <p:nvPr>
            <p:custDataLst>
              <p:tags r:id="rId1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PA-矩形 7"/>
          <p:cNvSpPr/>
          <p:nvPr>
            <p:custDataLst>
              <p:tags r:id="rId2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任意多边形: 形状 30"/>
          <p:cNvSpPr/>
          <p:nvPr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13420" y="2558484"/>
            <a:ext cx="6236023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98880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001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5227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2" cstate="hq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/>
          <p:cNvCxnSpPr/>
          <p:nvPr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/>
            <p:cNvSpPr/>
            <p:nvPr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/>
            <p:cNvSpPr/>
            <p:nvPr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/>
            <p:cNvSpPr/>
            <p:nvPr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66DF6120-59B3-DF28-D3AA-A3E077AC9A66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37664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样式5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/>
        </p:nvPicPr>
        <p:blipFill rotWithShape="1">
          <a:blip r:embed="rId2" cstate="hq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sp>
        <p:nvSpPr>
          <p:cNvPr id="2" name="文本占位符 2">
            <a:extLst>
              <a:ext uri="{FF2B5EF4-FFF2-40B4-BE49-F238E27FC236}">
                <a16:creationId xmlns:a16="http://schemas.microsoft.com/office/drawing/2014/main" id="{7D70EE78-333C-B4D4-00C8-5BC930421F1C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15281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9" name="组合 8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3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0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7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" name="组合 9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" name="组合 10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1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9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6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4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38" name="直接连接符 37"/>
          <p:cNvCxnSpPr/>
          <p:nvPr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占位符 2">
            <a:extLst>
              <a:ext uri="{FF2B5EF4-FFF2-40B4-BE49-F238E27FC236}">
                <a16:creationId xmlns:a16="http://schemas.microsoft.com/office/drawing/2014/main" id="{F65C2A66-B6CC-237E-FA4C-9EFFC3AC6B8B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199" y="125333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77371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样式6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sp>
        <p:nvSpPr>
          <p:cNvPr id="2" name="文本占位符 2">
            <a:extLst>
              <a:ext uri="{FF2B5EF4-FFF2-40B4-BE49-F238E27FC236}">
                <a16:creationId xmlns:a16="http://schemas.microsoft.com/office/drawing/2014/main" id="{7974227F-E4ED-E7B0-4FA6-790D83EA641B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061680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9" name="组合 8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3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0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7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" name="组合 9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" name="组合 10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1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9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6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4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38" name="直接连接符 37"/>
          <p:cNvCxnSpPr/>
          <p:nvPr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5A1382-B305-2629-94C3-00A80C3C77A4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199" y="125333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290193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样式7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2" name="文本占位符 2">
            <a:extLst>
              <a:ext uri="{FF2B5EF4-FFF2-40B4-BE49-F238E27FC236}">
                <a16:creationId xmlns:a16="http://schemas.microsoft.com/office/drawing/2014/main" id="{3173404B-7022-EF10-334B-575BD4D95CF8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991718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14" name="组合 13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8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0" name="组合 29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5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" name="组合 30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2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5" name="组合 14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6" name="组合 15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6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" name="组合 16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4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" name="组合 17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1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9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  <p:sp>
        <p:nvSpPr>
          <p:cNvPr id="2" name="文本占位符 2">
            <a:extLst>
              <a:ext uri="{FF2B5EF4-FFF2-40B4-BE49-F238E27FC236}">
                <a16:creationId xmlns:a16="http://schemas.microsoft.com/office/drawing/2014/main" id="{BFC49903-5086-1F10-32F5-C35242146580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5872" y="125333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09583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样式8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  <p:sp>
        <p:nvSpPr>
          <p:cNvPr id="2" name="文本占位符 2">
            <a:extLst>
              <a:ext uri="{FF2B5EF4-FFF2-40B4-BE49-F238E27FC236}">
                <a16:creationId xmlns:a16="http://schemas.microsoft.com/office/drawing/2014/main" id="{F02F3762-798B-14B2-78A1-D5606829D4DE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700643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>
            <a:extLst>
              <a:ext uri="{FF2B5EF4-FFF2-40B4-BE49-F238E27FC236}">
                <a16:creationId xmlns:a16="http://schemas.microsoft.com/office/drawing/2014/main" id="{E42FC9AD-1492-056F-3E11-212A51B7BC8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87271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4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06CC9-2D4F-4586-933E-45546BCD5CD3}" type="datetimeFigureOut">
              <a:rPr lang="zh-CN" altLang="en-US" smtClean="0"/>
              <a:t>2024/11/9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AD38B-5736-48A2-8F87-1523489BE7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6970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任意多边形: 形状 118"/>
          <p:cNvSpPr/>
          <p:nvPr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6" name="任意多边形: 形状 105"/>
          <p:cNvSpPr/>
          <p:nvPr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/>
          <p:cNvSpPr/>
          <p:nvPr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9" name="任意多边形: 形状 83"/>
          <p:cNvSpPr/>
          <p:nvPr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50" name="任意多边形: 形状 83"/>
          <p:cNvSpPr/>
          <p:nvPr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102" name="任意多边形: 形状 101"/>
          <p:cNvSpPr/>
          <p:nvPr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任意多边形: 形状 83"/>
          <p:cNvSpPr/>
          <p:nvPr/>
        </p:nvSpPr>
        <p:spPr>
          <a:xfrm>
            <a:off x="0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5939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4063320" y="554073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10083479" y="631518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53" name="组合 5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4" name="组合 5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55" name="组合 5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6" name="组合 5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6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5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06151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700"/>
              </a:spcBef>
              <a:spcAft>
                <a:spcPts val="700"/>
              </a:spcAft>
              <a:defRPr/>
            </a:lvl1pPr>
            <a:lvl2pPr>
              <a:spcBef>
                <a:spcPts val="300"/>
              </a:spcBef>
              <a:spcAft>
                <a:spcPts val="300"/>
              </a:spcAft>
              <a:defRPr/>
            </a:lvl2pPr>
            <a:lvl3pPr>
              <a:spcBef>
                <a:spcPts val="300"/>
              </a:spcBef>
              <a:spcAft>
                <a:spcPts val="300"/>
              </a:spcAft>
              <a:defRPr/>
            </a:lvl3pPr>
            <a:lvl4pPr>
              <a:spcBef>
                <a:spcPts val="300"/>
              </a:spcBef>
              <a:spcAft>
                <a:spcPts val="300"/>
              </a:spcAft>
              <a:defRPr/>
            </a:lvl4pPr>
            <a:lvl5pPr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06CC9-2D4F-4586-933E-45546BCD5CD3}" type="datetimeFigureOut">
              <a:rPr lang="zh-CN" altLang="en-US" smtClean="0"/>
              <a:t>2024/11/9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AD38B-5736-48A2-8F87-1523489BE7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395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/>
          <p:cNvSpPr/>
          <p:nvPr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-1" fmla="*/ 0 w 3162300"/>
              <a:gd name="connsiteY0-2" fmla="*/ 2147409 h 2238849"/>
              <a:gd name="connsiteX1-3" fmla="*/ 0 w 3162300"/>
              <a:gd name="connsiteY1-4" fmla="*/ 1565265 h 2238849"/>
              <a:gd name="connsiteX2-5" fmla="*/ 0 w 3162300"/>
              <a:gd name="connsiteY2-6" fmla="*/ 1544697 h 2238849"/>
              <a:gd name="connsiteX3-7" fmla="*/ 0 w 3162300"/>
              <a:gd name="connsiteY3-8" fmla="*/ 0 h 2238849"/>
              <a:gd name="connsiteX4-9" fmla="*/ 1585774 w 3162300"/>
              <a:gd name="connsiteY4-10" fmla="*/ 1112898 h 2238849"/>
              <a:gd name="connsiteX5-11" fmla="*/ 3162300 w 3162300"/>
              <a:gd name="connsiteY5-12" fmla="*/ 0 h 2238849"/>
              <a:gd name="connsiteX6-13" fmla="*/ 3162300 w 3162300"/>
              <a:gd name="connsiteY6-14" fmla="*/ 1544697 h 2238849"/>
              <a:gd name="connsiteX7-15" fmla="*/ 3162300 w 3162300"/>
              <a:gd name="connsiteY7-16" fmla="*/ 1565265 h 2238849"/>
              <a:gd name="connsiteX8-17" fmla="*/ 3162300 w 3162300"/>
              <a:gd name="connsiteY8-18" fmla="*/ 2147409 h 2238849"/>
              <a:gd name="connsiteX9" fmla="*/ 91440 w 3162300"/>
              <a:gd name="connsiteY9" fmla="*/ 2238849 h 2238849"/>
              <a:gd name="connsiteX0-19" fmla="*/ 0 w 3162300"/>
              <a:gd name="connsiteY0-20" fmla="*/ 2147409 h 2147409"/>
              <a:gd name="connsiteX1-21" fmla="*/ 0 w 3162300"/>
              <a:gd name="connsiteY1-22" fmla="*/ 1565265 h 2147409"/>
              <a:gd name="connsiteX2-23" fmla="*/ 0 w 3162300"/>
              <a:gd name="connsiteY2-24" fmla="*/ 1544697 h 2147409"/>
              <a:gd name="connsiteX3-25" fmla="*/ 0 w 3162300"/>
              <a:gd name="connsiteY3-26" fmla="*/ 0 h 2147409"/>
              <a:gd name="connsiteX4-27" fmla="*/ 1585774 w 3162300"/>
              <a:gd name="connsiteY4-28" fmla="*/ 1112898 h 2147409"/>
              <a:gd name="connsiteX5-29" fmla="*/ 3162300 w 3162300"/>
              <a:gd name="connsiteY5-30" fmla="*/ 0 h 2147409"/>
              <a:gd name="connsiteX6-31" fmla="*/ 3162300 w 3162300"/>
              <a:gd name="connsiteY6-32" fmla="*/ 1544697 h 2147409"/>
              <a:gd name="connsiteX7-33" fmla="*/ 3162300 w 3162300"/>
              <a:gd name="connsiteY7-34" fmla="*/ 1565265 h 2147409"/>
              <a:gd name="connsiteX8-35" fmla="*/ 3162300 w 3162300"/>
              <a:gd name="connsiteY8-36" fmla="*/ 2147409 h 21474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/>
          <p:cNvSpPr/>
          <p:nvPr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-1" fmla="*/ 0 w 3162300"/>
              <a:gd name="connsiteY0-2" fmla="*/ 1871961 h 1963401"/>
              <a:gd name="connsiteX1-3" fmla="*/ 0 w 3162300"/>
              <a:gd name="connsiteY1-4" fmla="*/ 0 h 1963401"/>
              <a:gd name="connsiteX2-5" fmla="*/ 3162300 w 3162300"/>
              <a:gd name="connsiteY2-6" fmla="*/ 0 h 1963401"/>
              <a:gd name="connsiteX3-7" fmla="*/ 3162300 w 3162300"/>
              <a:gd name="connsiteY3-8" fmla="*/ 1871961 h 1963401"/>
              <a:gd name="connsiteX4-9" fmla="*/ 91440 w 3162300"/>
              <a:gd name="connsiteY4-10" fmla="*/ 1963401 h 1963401"/>
              <a:gd name="connsiteX0-11" fmla="*/ 0 w 3162300"/>
              <a:gd name="connsiteY0-12" fmla="*/ 1871961 h 1871961"/>
              <a:gd name="connsiteX1-13" fmla="*/ 0 w 3162300"/>
              <a:gd name="connsiteY1-14" fmla="*/ 0 h 1871961"/>
              <a:gd name="connsiteX2-15" fmla="*/ 3162300 w 3162300"/>
              <a:gd name="connsiteY2-16" fmla="*/ 0 h 1871961"/>
              <a:gd name="connsiteX3-17" fmla="*/ 3162300 w 3162300"/>
              <a:gd name="connsiteY3-18" fmla="*/ 1871961 h 18719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18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hqprint"/>
          <a:srcRect l="128" r="23340"/>
          <a:stretch>
            <a:fillRect/>
          </a:stretch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9719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hqprint"/>
          <a:srcRect l="15573" r="198"/>
          <a:stretch>
            <a:fillRect/>
          </a:stretch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7151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69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AE306CC9-2D4F-4586-933E-45546BCD5CD3}" type="datetimeFigureOut">
              <a:rPr lang="zh-CN" altLang="en-US" smtClean="0"/>
              <a:t>2024/11/9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0C3AD38B-5736-48A2-8F87-1523489BE7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075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  <a:cs typeface="+mn-cs"/>
        </a:defRPr>
      </a:lvl1pPr>
      <a:lvl2pPr marL="685800" indent="-228600" algn="l" rtl="0" eaLnBrk="1" fontAlgn="base" hangingPunct="1">
        <a:lnSpc>
          <a:spcPct val="10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  <a:cs typeface="+mn-cs"/>
        </a:defRPr>
      </a:lvl2pPr>
      <a:lvl3pPr marL="1143000" indent="-228600" algn="l" rtl="0" eaLnBrk="1" fontAlgn="base" hangingPunct="1">
        <a:lnSpc>
          <a:spcPct val="10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  <a:cs typeface="+mn-cs"/>
        </a:defRPr>
      </a:lvl3pPr>
      <a:lvl4pPr marL="1600200" indent="-228600" algn="l" rtl="0" eaLnBrk="1" fontAlgn="base" hangingPunct="1">
        <a:lnSpc>
          <a:spcPct val="10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  <a:cs typeface="+mn-cs"/>
        </a:defRPr>
      </a:lvl4pPr>
      <a:lvl5pPr marL="2057400" indent="-228600" algn="l" rtl="0" eaLnBrk="1" fontAlgn="base" hangingPunct="1">
        <a:lnSpc>
          <a:spcPct val="10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3">
            <a:extLst>
              <a:ext uri="{FF2B5EF4-FFF2-40B4-BE49-F238E27FC236}">
                <a16:creationId xmlns:a16="http://schemas.microsoft.com/office/drawing/2014/main" id="{B61679AD-B3EF-FFEB-1691-F04BC7FCD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49208" y="4049896"/>
            <a:ext cx="7287114" cy="781876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北京理工大学    罗熙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673CDE-EFC0-ABE3-841A-C9E3E9F6F0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2024.11.10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2F76FDFF-0CCB-FA07-8D42-F7E244FB1A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49208" y="5046390"/>
            <a:ext cx="7287114" cy="410335"/>
          </a:xfrm>
        </p:spPr>
        <p:txBody>
          <a:bodyPr/>
          <a:lstStyle/>
          <a:p>
            <a:r>
              <a:rPr lang="zh-CN" altLang="en-US" dirty="0"/>
              <a:t>开源操作系统毕设和训练营技术报告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D11E2DC-3895-0571-D616-94E3A49359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49208" y="2438402"/>
            <a:ext cx="7287114" cy="1610997"/>
          </a:xfrm>
        </p:spPr>
        <p:txBody>
          <a:bodyPr/>
          <a:lstStyle/>
          <a:p>
            <a:r>
              <a:rPr lang="zh-CN" altLang="en-US" sz="4800" dirty="0"/>
              <a:t>系统级线程协程统一管理与运行</a:t>
            </a:r>
          </a:p>
        </p:txBody>
      </p:sp>
    </p:spTree>
    <p:extLst>
      <p:ext uri="{BB962C8B-B14F-4D97-AF65-F5344CB8AC3E}">
        <p14:creationId xmlns:p14="http://schemas.microsoft.com/office/powerpoint/2010/main" val="1529811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504829-FD58-9F39-E50D-F9FCA7157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2.1. </a:t>
            </a:r>
            <a:r>
              <a:rPr lang="zh-CN" altLang="en-US" dirty="0"/>
              <a:t>开源毕设阶段的项目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FB736A-DF09-4FEE-8306-B4941A774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>
                <a:solidFill>
                  <a:schemeClr val="tx2"/>
                </a:solidFill>
              </a:rPr>
              <a:t>在</a:t>
            </a:r>
            <a:r>
              <a:rPr lang="en-US" altLang="zh-CN" b="1" dirty="0" err="1">
                <a:solidFill>
                  <a:schemeClr val="tx2"/>
                </a:solidFill>
              </a:rPr>
              <a:t>axtask</a:t>
            </a:r>
            <a:r>
              <a:rPr lang="zh-CN" altLang="en-US" b="1" dirty="0">
                <a:solidFill>
                  <a:schemeClr val="tx2"/>
                </a:solidFill>
              </a:rPr>
              <a:t>模块中引入协程</a:t>
            </a:r>
            <a:endParaRPr lang="en-US" altLang="zh-CN" b="1" dirty="0">
              <a:solidFill>
                <a:schemeClr val="tx2"/>
              </a:solidFill>
            </a:endParaRPr>
          </a:p>
          <a:p>
            <a:r>
              <a:rPr lang="zh-CN" altLang="en-US" dirty="0"/>
              <a:t>使用</a:t>
            </a:r>
            <a:r>
              <a:rPr lang="en-US" altLang="zh-CN" dirty="0"/>
              <a:t>trait</a:t>
            </a:r>
            <a:r>
              <a:rPr lang="zh-CN" altLang="en-US" dirty="0"/>
              <a:t>，为线程和协程提供统一的接口</a:t>
            </a:r>
            <a:endParaRPr lang="en-US" altLang="zh-CN" dirty="0"/>
          </a:p>
          <a:p>
            <a:pPr lvl="1"/>
            <a:r>
              <a:rPr lang="zh-CN" altLang="en-US" dirty="0"/>
              <a:t>上下文切换的接口采用了类似协程的</a:t>
            </a:r>
            <a:r>
              <a:rPr lang="en-US" altLang="zh-CN" dirty="0"/>
              <a:t>poll</a:t>
            </a:r>
            <a:r>
              <a:rPr lang="zh-CN" altLang="en-US" dirty="0"/>
              <a:t>函数。在该函数中，协程除了调用自己的</a:t>
            </a:r>
            <a:r>
              <a:rPr lang="en-US" altLang="zh-CN" dirty="0"/>
              <a:t>poll</a:t>
            </a:r>
            <a:r>
              <a:rPr lang="zh-CN" altLang="en-US" dirty="0"/>
              <a:t>函数以外，还需要维护任务状态等字段；线程则需要在</a:t>
            </a:r>
            <a:r>
              <a:rPr lang="en-US" altLang="zh-CN" dirty="0"/>
              <a:t>poll</a:t>
            </a:r>
            <a:r>
              <a:rPr lang="zh-CN" altLang="en-US" dirty="0"/>
              <a:t>函数中切换到线程自己的寄存器上下文和执行流，并在停止执行时切换回该函数。</a:t>
            </a:r>
            <a:endParaRPr lang="en-US" altLang="zh-CN" dirty="0"/>
          </a:p>
          <a:p>
            <a:pPr lvl="1"/>
            <a:r>
              <a:rPr lang="zh-CN" altLang="en-US" dirty="0"/>
              <a:t>不过，该设计涉及了</a:t>
            </a:r>
            <a:r>
              <a:rPr lang="en-US" altLang="zh-CN" dirty="0"/>
              <a:t>trait object</a:t>
            </a:r>
            <a:r>
              <a:rPr lang="zh-CN" altLang="en-US" dirty="0"/>
              <a:t>的动态分发，因此引入了额外的开销。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111BDDD-CCC1-A17C-6291-1284122E96BA}"/>
              </a:ext>
            </a:extLst>
          </p:cNvPr>
          <p:cNvSpPr txBox="1"/>
          <p:nvPr/>
        </p:nvSpPr>
        <p:spPr>
          <a:xfrm>
            <a:off x="1774076" y="3987837"/>
            <a:ext cx="8643848" cy="1293197"/>
          </a:xfrm>
          <a:prstGeom prst="roundRect">
            <a:avLst>
              <a:gd name="adj" fmla="val 12808"/>
            </a:avLst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crate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trait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UnpinFuture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poll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cx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mut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&lt;'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&gt;)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Poll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&gt;;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59751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56DC42-66D0-A591-29E0-9FF5EAF27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2.1. </a:t>
            </a:r>
            <a:r>
              <a:rPr lang="zh-CN" altLang="en-US" dirty="0"/>
              <a:t>开源毕设阶段的项目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0E564F-4488-C18E-E454-0AC8D4EBC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>
                <a:solidFill>
                  <a:schemeClr val="tx2"/>
                </a:solidFill>
              </a:rPr>
              <a:t>使用协程优化</a:t>
            </a:r>
            <a:r>
              <a:rPr lang="en-US" altLang="zh-CN" b="1" dirty="0" err="1">
                <a:solidFill>
                  <a:schemeClr val="tx2"/>
                </a:solidFill>
              </a:rPr>
              <a:t>axnet</a:t>
            </a:r>
            <a:r>
              <a:rPr lang="zh-CN" altLang="en-US" b="1" dirty="0">
                <a:solidFill>
                  <a:schemeClr val="tx2"/>
                </a:solidFill>
              </a:rPr>
              <a:t>模块</a:t>
            </a:r>
            <a:endParaRPr lang="en-US" altLang="zh-CN" b="1" dirty="0">
              <a:solidFill>
                <a:schemeClr val="tx2"/>
              </a:solidFill>
            </a:endParaRPr>
          </a:p>
          <a:p>
            <a:r>
              <a:rPr lang="en-US" altLang="zh-CN" dirty="0" err="1"/>
              <a:t>axnet</a:t>
            </a:r>
            <a:r>
              <a:rPr lang="zh-CN" altLang="en-US" dirty="0"/>
              <a:t>中的</a:t>
            </a:r>
            <a:r>
              <a:rPr lang="en-US" altLang="zh-CN" dirty="0" err="1"/>
              <a:t>poll_interface</a:t>
            </a:r>
            <a:r>
              <a:rPr lang="zh-CN" altLang="en-US" dirty="0"/>
              <a:t>函数开销很大，且会获取全局锁。它的重复调用和并发调用降低了网络性能。我们创建专用协程调用该函数，消除了并发调用问题。</a:t>
            </a:r>
            <a:endParaRPr lang="en-US" altLang="zh-CN" dirty="0"/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2"/>
                </a:solidFill>
              </a:rPr>
              <a:t>轮询模式：</a:t>
            </a:r>
            <a:r>
              <a:rPr lang="zh-CN" altLang="en-US" dirty="0"/>
              <a:t>协程在循环中不断调用</a:t>
            </a:r>
            <a:r>
              <a:rPr lang="en-US" altLang="zh-CN" dirty="0" err="1"/>
              <a:t>poll_interface</a:t>
            </a:r>
            <a:r>
              <a:rPr lang="zh-CN" altLang="en-US" dirty="0"/>
              <a:t>。实时性最高，但并未完全消除重复调用，开销较高。</a:t>
            </a:r>
            <a:endParaRPr lang="en-US" altLang="zh-CN" dirty="0"/>
          </a:p>
          <a:p>
            <a:pPr marL="180000" indent="-18000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2"/>
                </a:solidFill>
              </a:rPr>
              <a:t>中断模式：</a:t>
            </a:r>
            <a:r>
              <a:rPr lang="zh-CN" altLang="en-US" dirty="0"/>
              <a:t>由网卡中断唤醒该协程并调用</a:t>
            </a:r>
            <a:r>
              <a:rPr lang="en-US" altLang="zh-CN" dirty="0" err="1"/>
              <a:t>poll_interface</a:t>
            </a:r>
            <a:r>
              <a:rPr lang="zh-CN" altLang="en-US" dirty="0"/>
              <a:t>。开销较低且保持了较高的实时性。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1533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7B21B6-54CD-C722-E6CA-FBE387FC3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2.2. </a:t>
            </a:r>
            <a:r>
              <a:rPr lang="zh-CN" altLang="en-US" dirty="0"/>
              <a:t>操作系统功能赛阶段的项目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8F48FA-8F89-BEBA-16F1-5E8E08963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进一步修改了</a:t>
            </a:r>
            <a:r>
              <a:rPr lang="en-US" altLang="zh-CN" dirty="0" err="1"/>
              <a:t>ArceOS</a:t>
            </a:r>
            <a:r>
              <a:rPr lang="zh-CN" altLang="en-US" dirty="0"/>
              <a:t>中协程支持的实现。</a:t>
            </a:r>
            <a:endParaRPr lang="en-US" altLang="zh-CN" dirty="0"/>
          </a:p>
          <a:p>
            <a:r>
              <a:rPr lang="zh-CN" altLang="en-US" dirty="0"/>
              <a:t>简化代码，提升模块化程度和可维护性。</a:t>
            </a:r>
            <a:endParaRPr lang="en-US" altLang="zh-CN" dirty="0"/>
          </a:p>
          <a:p>
            <a:r>
              <a:rPr lang="zh-CN" altLang="en-US" dirty="0"/>
              <a:t>其中对线程和协程的支持更为灵活，线程可调用同步接口，协程可调用同步或异步的接口。支持协程被抢占并转化为线程。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55826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99B6A0-53A0-4169-6045-967CBFF92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2.2. </a:t>
            </a:r>
            <a:r>
              <a:rPr lang="zh-CN" altLang="en-US" dirty="0"/>
              <a:t>操作系统功能赛阶段的项目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515CCB-FBB6-D27D-AA5C-B86F1F0E9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取消了</a:t>
            </a:r>
            <a:r>
              <a:rPr lang="en-US" altLang="zh-CN" dirty="0"/>
              <a:t>trait</a:t>
            </a:r>
            <a:r>
              <a:rPr lang="zh-CN" altLang="en-US" dirty="0"/>
              <a:t>的使用，线程和协程使用相同任务结构，保存不同的上下文字段</a:t>
            </a:r>
            <a:endParaRPr lang="en-US" altLang="zh-CN" dirty="0"/>
          </a:p>
          <a:p>
            <a:r>
              <a:rPr lang="zh-CN" altLang="en-US" dirty="0"/>
              <a:t>通过</a:t>
            </a:r>
            <a:r>
              <a:rPr lang="en-US" altLang="zh-CN" dirty="0" err="1"/>
              <a:t>ctx_ref</a:t>
            </a:r>
            <a:r>
              <a:rPr lang="zh-CN" altLang="en-US" dirty="0"/>
              <a:t>字段是否为空判断任务是线程还是协程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7281F80-752C-BA4F-FACE-72A65927011A}"/>
              </a:ext>
            </a:extLst>
          </p:cNvPr>
          <p:cNvSpPr txBox="1"/>
          <p:nvPr/>
        </p:nvSpPr>
        <p:spPr>
          <a:xfrm>
            <a:off x="1774076" y="2615411"/>
            <a:ext cx="8643848" cy="3230404"/>
          </a:xfrm>
          <a:prstGeom prst="roundRect">
            <a:avLst>
              <a:gd name="adj" fmla="val 5157"/>
            </a:avLst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TaskInner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其它字段省略</a:t>
            </a:r>
            <a:endParaRPr lang="zh-CN" alt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zh-CN" alt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zh-CN" alt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---</a:t>
            </a:r>
            <a:r>
              <a:rPr lang="zh-CN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上下文相关</a:t>
            </a:r>
            <a:r>
              <a:rPr lang="en-US" altLang="zh-CN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---</a:t>
            </a:r>
            <a:endParaRPr lang="zh-CN" alt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future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AtomicCell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Pin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Box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dyn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Future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()&gt;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'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&gt;&gt;&gt;,</a:t>
            </a:r>
          </a:p>
          <a:p>
            <a:b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ctx_ref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AtomicCell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NonNull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TaskContext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&gt;&gt;,</a:t>
            </a:r>
          </a:p>
          <a:p>
            <a:b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owned_stack</a:t>
            </a:r>
            <a:r>
              <a:rPr lang="en-US" altLang="zh-C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AtomicCell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Option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Arc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TaskStack</a:t>
            </a:r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&gt;&gt;&gt;,</a:t>
            </a:r>
          </a:p>
          <a:p>
            <a:r>
              <a:rPr lang="en-US" altLang="zh-C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01358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2376B2-AE1C-21BE-211D-FAF75F022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2.2. </a:t>
            </a:r>
            <a:r>
              <a:rPr lang="zh-CN" altLang="en-US" dirty="0"/>
              <a:t>操作系统功能赛阶段的项目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0AA414-E623-115C-FF47-23D5F0C4C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使用了赵方亮在</a:t>
            </a:r>
            <a:r>
              <a:rPr lang="en-US" altLang="zh-CN" dirty="0" err="1"/>
              <a:t>AsyncStarry</a:t>
            </a:r>
            <a:r>
              <a:rPr lang="zh-CN" altLang="en-US" dirty="0"/>
              <a:t>中的设计：可被抢占的协程</a:t>
            </a:r>
            <a:endParaRPr lang="en-US" altLang="zh-CN" dirty="0"/>
          </a:p>
          <a:p>
            <a:r>
              <a:rPr lang="zh-CN" altLang="en-US" dirty="0"/>
              <a:t>在切换时保存</a:t>
            </a:r>
            <a:r>
              <a:rPr lang="en-US" altLang="zh-CN" dirty="0"/>
              <a:t>Future</a:t>
            </a:r>
            <a:r>
              <a:rPr lang="zh-CN" altLang="en-US" dirty="0"/>
              <a:t>上下文的任务是协程，保存寄存器上下文的任务是线程。</a:t>
            </a:r>
            <a:endParaRPr lang="en-US" altLang="zh-CN" dirty="0"/>
          </a:p>
          <a:p>
            <a:r>
              <a:rPr lang="zh-CN" altLang="en-US" dirty="0"/>
              <a:t>协程被抢占，或主动调用线程的让出</a:t>
            </a:r>
            <a:r>
              <a:rPr lang="en-US" altLang="zh-CN" dirty="0"/>
              <a:t>API</a:t>
            </a:r>
            <a:r>
              <a:rPr lang="zh-CN" altLang="en-US" dirty="0"/>
              <a:t>时保存寄存器上下文，转化为线程。</a:t>
            </a:r>
            <a:endParaRPr lang="en-US" altLang="zh-CN" dirty="0"/>
          </a:p>
          <a:p>
            <a:r>
              <a:rPr lang="zh-CN" altLang="en-US" dirty="0"/>
              <a:t>转化为线程的协程下一次恢复运行后，若未被抢占，正常执行到了</a:t>
            </a:r>
            <a:r>
              <a:rPr lang="en-US" altLang="zh-CN" dirty="0"/>
              <a:t>await</a:t>
            </a:r>
            <a:r>
              <a:rPr lang="zh-CN" altLang="en-US" dirty="0"/>
              <a:t>点，保存</a:t>
            </a:r>
            <a:r>
              <a:rPr lang="en-US" altLang="zh-CN" dirty="0"/>
              <a:t>Future</a:t>
            </a:r>
            <a:r>
              <a:rPr lang="zh-CN" altLang="en-US" dirty="0"/>
              <a:t>上下文，则变回协程。</a:t>
            </a:r>
          </a:p>
        </p:txBody>
      </p:sp>
    </p:spTree>
    <p:extLst>
      <p:ext uri="{BB962C8B-B14F-4D97-AF65-F5344CB8AC3E}">
        <p14:creationId xmlns:p14="http://schemas.microsoft.com/office/powerpoint/2010/main" val="2951556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421D0F-3DAE-1C2E-0C12-308991C23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2.2. </a:t>
            </a:r>
            <a:r>
              <a:rPr lang="zh-CN" altLang="en-US" dirty="0"/>
              <a:t>操作系统功能赛阶段的项目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EB2BC33-9AAA-17A1-5C5E-ECF5D4EDD0AA}"/>
              </a:ext>
            </a:extLst>
          </p:cNvPr>
          <p:cNvSpPr txBox="1"/>
          <p:nvPr/>
        </p:nvSpPr>
        <p:spPr>
          <a:xfrm>
            <a:off x="2459446" y="2494892"/>
            <a:ext cx="510778" cy="1792540"/>
          </a:xfrm>
          <a:prstGeom prst="roundRect">
            <a:avLst>
              <a:gd name="adj" fmla="val 2284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lstStyle/>
          <a:p>
            <a:pPr algn="ctr"/>
            <a:r>
              <a:rPr lang="zh-CN" altLang="en-US" dirty="0"/>
              <a:t>线程切换入口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4BFFEE6-A911-9E03-7F50-7BF84956043D}"/>
              </a:ext>
            </a:extLst>
          </p:cNvPr>
          <p:cNvSpPr txBox="1"/>
          <p:nvPr/>
        </p:nvSpPr>
        <p:spPr>
          <a:xfrm>
            <a:off x="3297886" y="2460206"/>
            <a:ext cx="461665" cy="18619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lstStyle/>
          <a:p>
            <a:pPr algn="ctr"/>
            <a:r>
              <a:rPr lang="zh-CN" altLang="en-US" dirty="0"/>
              <a:t>保存当前上下文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3998FC-BD9C-520A-09F9-A614FB5BE54C}"/>
              </a:ext>
            </a:extLst>
          </p:cNvPr>
          <p:cNvSpPr txBox="1"/>
          <p:nvPr/>
        </p:nvSpPr>
        <p:spPr>
          <a:xfrm>
            <a:off x="4087213" y="2640723"/>
            <a:ext cx="461665" cy="15008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lstStyle/>
          <a:p>
            <a:pPr algn="ctr"/>
            <a:r>
              <a:rPr lang="zh-CN" altLang="en-US" dirty="0"/>
              <a:t>切换栈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A7701E7-BF4C-B122-8E39-AFE5EFDF8CC8}"/>
              </a:ext>
            </a:extLst>
          </p:cNvPr>
          <p:cNvSpPr txBox="1"/>
          <p:nvPr/>
        </p:nvSpPr>
        <p:spPr>
          <a:xfrm>
            <a:off x="4876540" y="2640723"/>
            <a:ext cx="738664" cy="15008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lstStyle/>
          <a:p>
            <a:pPr algn="ctr"/>
            <a:r>
              <a:rPr lang="zh-CN" altLang="en-US" dirty="0"/>
              <a:t>处理当前任务根据任务状态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019A92E-7677-5003-6BCC-66C111F87230}"/>
              </a:ext>
            </a:extLst>
          </p:cNvPr>
          <p:cNvSpPr txBox="1"/>
          <p:nvPr/>
        </p:nvSpPr>
        <p:spPr>
          <a:xfrm>
            <a:off x="5942866" y="2640723"/>
            <a:ext cx="461665" cy="15008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lstStyle/>
          <a:p>
            <a:pPr algn="ctr"/>
            <a:r>
              <a:rPr lang="zh-CN" altLang="en-US" dirty="0"/>
              <a:t>取出下一任务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DBEB249-7252-D45F-B481-296F533DA4D1}"/>
              </a:ext>
            </a:extLst>
          </p:cNvPr>
          <p:cNvSpPr txBox="1"/>
          <p:nvPr/>
        </p:nvSpPr>
        <p:spPr>
          <a:xfrm>
            <a:off x="6732193" y="2155535"/>
            <a:ext cx="1467326" cy="2471250"/>
          </a:xfrm>
          <a:prstGeom prst="diamon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lstStyle/>
          <a:p>
            <a:pPr algn="ctr"/>
            <a:r>
              <a:rPr lang="zh-CN" altLang="en-US" dirty="0"/>
              <a:t>线程或协程？</a:t>
            </a:r>
          </a:p>
          <a:p>
            <a:pPr algn="ctr"/>
            <a:r>
              <a:rPr lang="zh-CN" altLang="en-US" dirty="0"/>
              <a:t>下一任务为</a:t>
            </a:r>
            <a:endParaRPr lang="en-US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1C17865-6888-A5B5-35AB-1C43690E50F2}"/>
              </a:ext>
            </a:extLst>
          </p:cNvPr>
          <p:cNvSpPr txBox="1"/>
          <p:nvPr/>
        </p:nvSpPr>
        <p:spPr>
          <a:xfrm>
            <a:off x="8525636" y="1010170"/>
            <a:ext cx="461665" cy="18240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lstStyle/>
          <a:p>
            <a:pPr algn="ctr"/>
            <a:r>
              <a:rPr lang="zh-CN" altLang="en-US" dirty="0"/>
              <a:t>恢复栈和上下文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5CFF97C-6B6E-B365-B790-43260DD8947E}"/>
              </a:ext>
            </a:extLst>
          </p:cNvPr>
          <p:cNvSpPr txBox="1"/>
          <p:nvPr/>
        </p:nvSpPr>
        <p:spPr>
          <a:xfrm>
            <a:off x="9632155" y="1025936"/>
            <a:ext cx="528638" cy="1792540"/>
          </a:xfrm>
          <a:prstGeom prst="roundRect">
            <a:avLst>
              <a:gd name="adj" fmla="val 2284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lstStyle/>
          <a:p>
            <a:pPr algn="ctr"/>
            <a:r>
              <a:rPr lang="zh-CN" altLang="en-US" dirty="0"/>
              <a:t>线程切换出口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490FFE5-7FF3-9104-1198-FE225EDFFCA7}"/>
              </a:ext>
            </a:extLst>
          </p:cNvPr>
          <p:cNvSpPr txBox="1"/>
          <p:nvPr/>
        </p:nvSpPr>
        <p:spPr>
          <a:xfrm>
            <a:off x="8525636" y="4141600"/>
            <a:ext cx="738664" cy="18240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lstStyle/>
          <a:p>
            <a:pPr algn="ctr"/>
            <a:r>
              <a:rPr lang="en-US" altLang="zh-CN" dirty="0"/>
              <a:t>poll</a:t>
            </a:r>
            <a:r>
              <a:rPr lang="zh-CN" altLang="en-US" dirty="0"/>
              <a:t>函数</a:t>
            </a:r>
            <a:endParaRPr lang="en-US" altLang="zh-CN" dirty="0"/>
          </a:p>
          <a:p>
            <a:pPr algn="ctr"/>
            <a:r>
              <a:rPr lang="zh-CN" altLang="en-US" dirty="0"/>
              <a:t>调用</a:t>
            </a:r>
            <a:r>
              <a:rPr lang="en-US" altLang="zh-CN" dirty="0"/>
              <a:t>Future</a:t>
            </a:r>
            <a:r>
              <a:rPr lang="zh-CN" altLang="en-US" dirty="0"/>
              <a:t>的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928BE70C-8F06-8A78-E9A9-7C0162A24A55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2970224" y="3391161"/>
            <a:ext cx="3276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19AB61BC-9C3B-6A5C-BF4D-527DA7C8809A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3759551" y="3391161"/>
            <a:ext cx="3276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5E93D50-738D-EF8B-B8BD-B80FE372F6B2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4548878" y="3391162"/>
            <a:ext cx="3276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6E8CC58A-5BB6-26CC-6CC1-C88A69EEA3BC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5615204" y="3391162"/>
            <a:ext cx="3276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D8690500-096C-38B6-1D8D-2F806D426D92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 flipV="1">
            <a:off x="6404531" y="3391160"/>
            <a:ext cx="32766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3ADAC895-5007-9CA1-513C-3C729BFF8914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8987301" y="1922206"/>
            <a:ext cx="6448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1600B5DB-70F5-BDC1-23B6-8F3150369160}"/>
              </a:ext>
            </a:extLst>
          </p:cNvPr>
          <p:cNvCxnSpPr>
            <a:stCxn id="11" idx="0"/>
            <a:endCxn id="12" idx="1"/>
          </p:cNvCxnSpPr>
          <p:nvPr/>
        </p:nvCxnSpPr>
        <p:spPr>
          <a:xfrm rot="5400000" flipH="1" flipV="1">
            <a:off x="7879082" y="1508981"/>
            <a:ext cx="233329" cy="10597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D754F9D6-0D81-4D34-6080-5F64CC201977}"/>
              </a:ext>
            </a:extLst>
          </p:cNvPr>
          <p:cNvCxnSpPr>
            <a:stCxn id="11" idx="2"/>
            <a:endCxn id="14" idx="1"/>
          </p:cNvCxnSpPr>
          <p:nvPr/>
        </p:nvCxnSpPr>
        <p:spPr>
          <a:xfrm rot="16200000" flipH="1">
            <a:off x="7782321" y="4310320"/>
            <a:ext cx="426851" cy="10597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54409190-F7A5-DFCF-9418-0DB8C4D12638}"/>
              </a:ext>
            </a:extLst>
          </p:cNvPr>
          <p:cNvCxnSpPr>
            <a:stCxn id="14" idx="3"/>
          </p:cNvCxnSpPr>
          <p:nvPr/>
        </p:nvCxnSpPr>
        <p:spPr>
          <a:xfrm flipH="1">
            <a:off x="6568362" y="5053636"/>
            <a:ext cx="2695938" cy="1069692"/>
          </a:xfrm>
          <a:prstGeom prst="bentConnector3">
            <a:avLst>
              <a:gd name="adj1" fmla="val -8479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FE974A0D-D04C-A7D8-4988-423CE73229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4253025" y="3807988"/>
            <a:ext cx="2732167" cy="1898511"/>
          </a:xfrm>
          <a:prstGeom prst="bentConnector3">
            <a:avLst>
              <a:gd name="adj1" fmla="val 1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6DD0A774-4B0B-F76D-C633-2C30ABF0B470}"/>
              </a:ext>
            </a:extLst>
          </p:cNvPr>
          <p:cNvSpPr txBox="1"/>
          <p:nvPr/>
        </p:nvSpPr>
        <p:spPr>
          <a:xfrm>
            <a:off x="7592196" y="1541846"/>
            <a:ext cx="80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线程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7693F13-33F8-4522-C43E-EBBBBB343E69}"/>
              </a:ext>
            </a:extLst>
          </p:cNvPr>
          <p:cNvSpPr txBox="1"/>
          <p:nvPr/>
        </p:nvSpPr>
        <p:spPr>
          <a:xfrm>
            <a:off x="7668348" y="4655544"/>
            <a:ext cx="73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协程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AFDCA08-2346-A66C-FA6F-2E69BC4FE4E1}"/>
              </a:ext>
            </a:extLst>
          </p:cNvPr>
          <p:cNvSpPr txBox="1"/>
          <p:nvPr/>
        </p:nvSpPr>
        <p:spPr>
          <a:xfrm>
            <a:off x="6039515" y="5700811"/>
            <a:ext cx="116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协程让出</a:t>
            </a:r>
          </a:p>
        </p:txBody>
      </p:sp>
    </p:spTree>
    <p:extLst>
      <p:ext uri="{BB962C8B-B14F-4D97-AF65-F5344CB8AC3E}">
        <p14:creationId xmlns:p14="http://schemas.microsoft.com/office/powerpoint/2010/main" val="1982340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4B559-76DB-D673-4284-578D11CAF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982452C-EAD9-7921-F184-72052E387889}"/>
              </a:ext>
            </a:extLst>
          </p:cNvPr>
          <p:cNvSpPr txBox="1"/>
          <p:nvPr/>
        </p:nvSpPr>
        <p:spPr>
          <a:xfrm>
            <a:off x="5185240" y="189234"/>
            <a:ext cx="5238627" cy="6479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accent3"/>
                </a:solidFill>
              </a:rPr>
              <a:t>1. </a:t>
            </a:r>
            <a:r>
              <a:rPr lang="zh-CN" altLang="en-US" sz="2800" b="1" dirty="0">
                <a:solidFill>
                  <a:schemeClr val="accent3"/>
                </a:solidFill>
              </a:rPr>
              <a:t>背景介绍</a:t>
            </a:r>
            <a:endParaRPr lang="en-US" altLang="zh-CN" sz="2800" b="1" dirty="0">
              <a:solidFill>
                <a:schemeClr val="accent3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solidFill>
                  <a:schemeClr val="accent3"/>
                </a:solidFill>
              </a:rPr>
              <a:t>1.1. Rust</a:t>
            </a:r>
            <a:r>
              <a:rPr lang="zh-CN" altLang="en-US" sz="2400" dirty="0">
                <a:solidFill>
                  <a:schemeClr val="accent3"/>
                </a:solidFill>
              </a:rPr>
              <a:t>协程简介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solidFill>
                  <a:schemeClr val="accent3"/>
                </a:solidFill>
              </a:rPr>
              <a:t>1.2. </a:t>
            </a:r>
            <a:r>
              <a:rPr lang="zh-CN" altLang="en-US" sz="2400" dirty="0">
                <a:solidFill>
                  <a:schemeClr val="accent3"/>
                </a:solidFill>
              </a:rPr>
              <a:t>协程引入内核的优势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solidFill>
                  <a:schemeClr val="accent3"/>
                </a:solidFill>
              </a:rPr>
              <a:t>1.3. </a:t>
            </a:r>
            <a:r>
              <a:rPr lang="zh-CN" altLang="en-US" sz="2400" dirty="0">
                <a:solidFill>
                  <a:schemeClr val="accent3"/>
                </a:solidFill>
              </a:rPr>
              <a:t>协程引入内核的难点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accent3"/>
                </a:solidFill>
              </a:rPr>
              <a:t>2. </a:t>
            </a:r>
            <a:r>
              <a:rPr lang="zh-CN" altLang="en-US" sz="2800" b="1" dirty="0">
                <a:solidFill>
                  <a:schemeClr val="accent3"/>
                </a:solidFill>
              </a:rPr>
              <a:t>项目介绍</a:t>
            </a:r>
            <a:endParaRPr lang="en-US" altLang="zh-CN" sz="2800" b="1" dirty="0">
              <a:solidFill>
                <a:schemeClr val="accent3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solidFill>
                  <a:schemeClr val="accent3"/>
                </a:solidFill>
              </a:rPr>
              <a:t>2.1. </a:t>
            </a:r>
            <a:r>
              <a:rPr lang="zh-CN" altLang="en-US" sz="2400" dirty="0">
                <a:solidFill>
                  <a:schemeClr val="accent3"/>
                </a:solidFill>
              </a:rPr>
              <a:t>开源毕设阶段的项目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solidFill>
                  <a:schemeClr val="accent3"/>
                </a:solidFill>
              </a:rPr>
              <a:t>2.2. </a:t>
            </a:r>
            <a:r>
              <a:rPr lang="zh-CN" altLang="en-US" sz="2400" dirty="0">
                <a:solidFill>
                  <a:schemeClr val="accent3"/>
                </a:solidFill>
              </a:rPr>
              <a:t>操作系统功能赛阶段的项目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800" b="1" dirty="0">
                <a:solidFill>
                  <a:schemeClr val="tx2"/>
                </a:solidFill>
              </a:rPr>
              <a:t>3. </a:t>
            </a:r>
            <a:r>
              <a:rPr lang="zh-CN" altLang="en-US" sz="2800" b="1" dirty="0">
                <a:solidFill>
                  <a:schemeClr val="tx2"/>
                </a:solidFill>
              </a:rPr>
              <a:t>实验结果</a:t>
            </a:r>
            <a:endParaRPr lang="en-US" altLang="zh-CN" sz="2800" b="1" dirty="0">
              <a:solidFill>
                <a:schemeClr val="tx2"/>
              </a:solidFill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prstClr val="black"/>
                </a:solidFill>
                <a:latin typeface="微软雅黑"/>
                <a:ea typeface="微软雅黑"/>
              </a:rPr>
              <a:t>3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.1.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开源毕设实验结果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prstClr val="black"/>
                </a:solidFill>
                <a:latin typeface="微软雅黑"/>
                <a:ea typeface="微软雅黑"/>
              </a:rPr>
              <a:t>3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.2.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操作系统功能赛实验结果</a:t>
            </a:r>
            <a:endParaRPr lang="en-US" altLang="zh-CN" sz="2800" b="1" dirty="0">
              <a:solidFill>
                <a:schemeClr val="tx2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800" b="1" dirty="0">
                <a:solidFill>
                  <a:schemeClr val="accent3"/>
                </a:solidFill>
              </a:rPr>
              <a:t>4. </a:t>
            </a:r>
            <a:r>
              <a:rPr lang="zh-CN" altLang="en-US" sz="2800" b="1" dirty="0">
                <a:solidFill>
                  <a:schemeClr val="accent3"/>
                </a:solidFill>
              </a:rPr>
              <a:t>总结展望</a:t>
            </a:r>
            <a:endParaRPr lang="en-US" altLang="zh-CN" sz="28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313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9463A03-4DAD-1CDB-B6CC-BE1B3CF86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3.1. </a:t>
            </a:r>
            <a:r>
              <a:rPr lang="zh-CN" altLang="en-US" dirty="0"/>
              <a:t>开源毕设实验结果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C635EF9-DF3B-DD64-6ACF-5121CD8DA29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74556" y="1644347"/>
            <a:ext cx="3994150" cy="43955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创建线程或协程进行并发计算，重复测试，统计计算时间分布。</a:t>
            </a:r>
            <a:endParaRPr lang="en-US" altLang="zh-CN" dirty="0"/>
          </a:p>
          <a:p>
            <a:r>
              <a:rPr lang="zh-CN" altLang="en-US" dirty="0">
                <a:solidFill>
                  <a:schemeClr val="tx2"/>
                </a:solidFill>
              </a:rPr>
              <a:t>比较对象：</a:t>
            </a:r>
            <a:r>
              <a:rPr lang="zh-CN" altLang="en-US" dirty="0"/>
              <a:t>不同的系统实现；使用线程</a:t>
            </a:r>
            <a:r>
              <a:rPr lang="en-US" altLang="zh-CN" dirty="0"/>
              <a:t>/</a:t>
            </a:r>
            <a:r>
              <a:rPr lang="zh-CN" altLang="en-US" dirty="0"/>
              <a:t>协程。</a:t>
            </a:r>
            <a:endParaRPr lang="en-US" altLang="zh-CN" dirty="0"/>
          </a:p>
          <a:p>
            <a:r>
              <a:rPr lang="zh-CN" altLang="en-US" dirty="0">
                <a:solidFill>
                  <a:schemeClr val="tx2"/>
                </a:solidFill>
              </a:rPr>
              <a:t>测量指标：</a:t>
            </a:r>
            <a:r>
              <a:rPr lang="zh-CN" altLang="en-US" dirty="0"/>
              <a:t>计算完成所需时间。</a:t>
            </a:r>
            <a:endParaRPr lang="en-US" altLang="zh-CN" dirty="0"/>
          </a:p>
          <a:p>
            <a:r>
              <a:rPr lang="zh-CN" altLang="en-US" dirty="0">
                <a:solidFill>
                  <a:schemeClr val="tx2"/>
                </a:solidFill>
              </a:rPr>
              <a:t>绘图：</a:t>
            </a:r>
            <a:r>
              <a:rPr lang="zh-CN" altLang="en-US" dirty="0"/>
              <a:t>分布直方图，图形靠近左侧为优。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CD43BFC-7D4E-82DC-7403-168F6684E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433" y="1644917"/>
            <a:ext cx="6064498" cy="38903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19237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9463A03-4DAD-1CDB-B6CC-BE1B3CF86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3.1. </a:t>
            </a:r>
            <a:r>
              <a:rPr lang="zh-CN" altLang="en-US" dirty="0"/>
              <a:t>开源毕设实验结果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C635EF9-DF3B-DD64-6ACF-5121CD8DA29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74556" y="1644347"/>
            <a:ext cx="3994150" cy="3493137"/>
          </a:xfrm>
        </p:spPr>
        <p:txBody>
          <a:bodyPr>
            <a:normAutofit/>
          </a:bodyPr>
          <a:lstStyle/>
          <a:p>
            <a:pPr marL="180000" indent="-1800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2"/>
                </a:solidFill>
              </a:rPr>
              <a:t>实验现象：</a:t>
            </a:r>
            <a:r>
              <a:rPr lang="zh-CN" altLang="en-US" dirty="0"/>
              <a:t>采用修改后系统</a:t>
            </a:r>
            <a:r>
              <a:rPr lang="en-US" altLang="zh-CN" dirty="0"/>
              <a:t>+</a:t>
            </a:r>
            <a:r>
              <a:rPr lang="zh-CN" altLang="en-US" dirty="0"/>
              <a:t>协程，可以得到更短的计算时间和更集中的计算时间分布。</a:t>
            </a:r>
            <a:endParaRPr lang="en-US" altLang="zh-CN" dirty="0"/>
          </a:p>
          <a:p>
            <a:pPr marL="180000" indent="-1800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2"/>
                </a:solidFill>
              </a:rPr>
              <a:t>可能原因：</a:t>
            </a:r>
            <a:r>
              <a:rPr lang="zh-CN" altLang="en-US" dirty="0"/>
              <a:t>协程的切换开销更低；修改后系统持有全局锁的时间更短，多核效率更高。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CD43BFC-7D4E-82DC-7403-168F6684E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433" y="1644917"/>
            <a:ext cx="6064498" cy="38903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0811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AE009A-E5BD-EA71-9687-3EDD70B62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3.1. </a:t>
            </a:r>
            <a:r>
              <a:rPr lang="zh-CN" altLang="en-US" dirty="0"/>
              <a:t>开源毕设实验结果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FA0B53-798A-35A0-B24B-2318DA10EB3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19359" y="1263383"/>
            <a:ext cx="3941763" cy="4331232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在系统上运行</a:t>
            </a:r>
            <a:r>
              <a:rPr lang="en-US" altLang="zh-CN" dirty="0"/>
              <a:t>TCP</a:t>
            </a:r>
            <a:r>
              <a:rPr lang="zh-CN" altLang="en-US" dirty="0"/>
              <a:t>服务器，测量不同连接数下的吞吐量。</a:t>
            </a:r>
            <a:endParaRPr lang="en-US" altLang="zh-CN" dirty="0"/>
          </a:p>
          <a:p>
            <a:r>
              <a:rPr lang="zh-CN" altLang="en-US" dirty="0">
                <a:solidFill>
                  <a:schemeClr val="tx2"/>
                </a:solidFill>
              </a:rPr>
              <a:t>比较对象：</a:t>
            </a:r>
            <a:r>
              <a:rPr lang="zh-CN" altLang="en-US" dirty="0"/>
              <a:t>不同的系统实现</a:t>
            </a:r>
            <a:endParaRPr lang="en-US" altLang="zh-CN" dirty="0"/>
          </a:p>
          <a:p>
            <a:r>
              <a:rPr lang="zh-CN" altLang="en-US" dirty="0">
                <a:solidFill>
                  <a:schemeClr val="tx2"/>
                </a:solidFill>
              </a:rPr>
              <a:t>实验变量：</a:t>
            </a:r>
            <a:r>
              <a:rPr lang="zh-CN" altLang="en-US" dirty="0"/>
              <a:t>同时建立的连接数量。</a:t>
            </a:r>
            <a:endParaRPr lang="en-US" altLang="zh-CN" dirty="0"/>
          </a:p>
          <a:p>
            <a:r>
              <a:rPr lang="zh-CN" altLang="en-US" dirty="0">
                <a:solidFill>
                  <a:schemeClr val="tx2"/>
                </a:solidFill>
              </a:rPr>
              <a:t>测量指标：</a:t>
            </a:r>
            <a:r>
              <a:rPr lang="zh-CN" altLang="en-US" dirty="0"/>
              <a:t>单位时间内处理连接的个数（吞吐量）。</a:t>
            </a:r>
            <a:endParaRPr lang="en-US" altLang="zh-CN" dirty="0"/>
          </a:p>
          <a:p>
            <a:r>
              <a:rPr lang="zh-CN" altLang="en-US" dirty="0">
                <a:solidFill>
                  <a:schemeClr val="tx2"/>
                </a:solidFill>
              </a:rPr>
              <a:t>绘图：</a:t>
            </a:r>
            <a:r>
              <a:rPr lang="zh-CN" altLang="en-US" dirty="0"/>
              <a:t>折线图，曲线靠上上为优。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6E45A6-E052-B256-D5AC-E43341F87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517" y="1853001"/>
            <a:ext cx="6173124" cy="31519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62258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16D736B-E2D7-BF16-20C7-68B16C88CD26}"/>
              </a:ext>
            </a:extLst>
          </p:cNvPr>
          <p:cNvSpPr txBox="1"/>
          <p:nvPr/>
        </p:nvSpPr>
        <p:spPr>
          <a:xfrm>
            <a:off x="5185240" y="189234"/>
            <a:ext cx="5238627" cy="6479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tx2"/>
                </a:solidFill>
              </a:rPr>
              <a:t>1. </a:t>
            </a:r>
            <a:r>
              <a:rPr lang="zh-CN" altLang="en-US" sz="2800" b="1" dirty="0">
                <a:solidFill>
                  <a:schemeClr val="tx2"/>
                </a:solidFill>
              </a:rPr>
              <a:t>背景介绍</a:t>
            </a:r>
            <a:endParaRPr lang="en-US" altLang="zh-CN" sz="2800" b="1" dirty="0">
              <a:solidFill>
                <a:schemeClr val="tx2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/>
              <a:t>1.1. Rust</a:t>
            </a:r>
            <a:r>
              <a:rPr lang="zh-CN" altLang="en-US" sz="2400" dirty="0"/>
              <a:t>协程简介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en-US" altLang="zh-CN" sz="2400" dirty="0"/>
              <a:t>1.2. </a:t>
            </a:r>
            <a:r>
              <a:rPr lang="zh-CN" altLang="en-US" sz="2400" dirty="0"/>
              <a:t>协程引入内核的优势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en-US" altLang="zh-CN" sz="2400" dirty="0"/>
              <a:t>1.3. </a:t>
            </a:r>
            <a:r>
              <a:rPr lang="zh-CN" altLang="en-US" sz="2400" dirty="0"/>
              <a:t>协程引入内核的难点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tx2"/>
                </a:solidFill>
              </a:rPr>
              <a:t>2. </a:t>
            </a:r>
            <a:r>
              <a:rPr lang="zh-CN" altLang="en-US" sz="2800" b="1" dirty="0">
                <a:solidFill>
                  <a:schemeClr val="tx2"/>
                </a:solidFill>
              </a:rPr>
              <a:t>项目介绍</a:t>
            </a:r>
            <a:endParaRPr lang="en-US" altLang="zh-CN" sz="2800" b="1" dirty="0">
              <a:solidFill>
                <a:schemeClr val="tx2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/>
              <a:t>2.1. </a:t>
            </a:r>
            <a:r>
              <a:rPr lang="zh-CN" altLang="en-US" sz="2400" dirty="0"/>
              <a:t>开源毕设阶段的项目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en-US" altLang="zh-CN" sz="2400" dirty="0"/>
              <a:t>2.2. </a:t>
            </a:r>
            <a:r>
              <a:rPr lang="zh-CN" altLang="en-US" sz="2400" dirty="0"/>
              <a:t>操作系统功能赛阶段的项目</a:t>
            </a:r>
            <a:endParaRPr lang="en-US" altLang="zh-CN" sz="2400" dirty="0"/>
          </a:p>
          <a:p>
            <a:pPr marL="0" lvl="1">
              <a:lnSpc>
                <a:spcPct val="150000"/>
              </a:lnSpc>
            </a:pPr>
            <a:r>
              <a:rPr lang="en-US" altLang="zh-CN" sz="2800" b="1" dirty="0">
                <a:solidFill>
                  <a:schemeClr val="tx2"/>
                </a:solidFill>
              </a:rPr>
              <a:t>3. </a:t>
            </a:r>
            <a:r>
              <a:rPr lang="zh-CN" altLang="en-US" sz="2800" b="1" dirty="0">
                <a:solidFill>
                  <a:schemeClr val="tx2"/>
                </a:solidFill>
              </a:rPr>
              <a:t>实验结果</a:t>
            </a:r>
            <a:endParaRPr lang="en-US" altLang="zh-CN" sz="2800" b="1" dirty="0">
              <a:solidFill>
                <a:schemeClr val="tx2"/>
              </a:solidFill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prstClr val="black"/>
                </a:solidFill>
                <a:latin typeface="微软雅黑"/>
                <a:ea typeface="微软雅黑"/>
              </a:rPr>
              <a:t>3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.1.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开源毕设实验结果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prstClr val="black"/>
                </a:solidFill>
                <a:latin typeface="微软雅黑"/>
                <a:ea typeface="微软雅黑"/>
              </a:rPr>
              <a:t>3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.2.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操作系统功能赛实验结果</a:t>
            </a:r>
            <a:endParaRPr lang="en-US" altLang="zh-CN" sz="2800" b="1" dirty="0">
              <a:solidFill>
                <a:schemeClr val="tx2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800" b="1" dirty="0">
                <a:solidFill>
                  <a:schemeClr val="tx2"/>
                </a:solidFill>
              </a:rPr>
              <a:t>4. </a:t>
            </a:r>
            <a:r>
              <a:rPr lang="zh-CN" altLang="en-US" sz="2800" b="1" dirty="0">
                <a:solidFill>
                  <a:schemeClr val="tx2"/>
                </a:solidFill>
              </a:rPr>
              <a:t>总结展望</a:t>
            </a:r>
            <a:endParaRPr lang="en-US" altLang="zh-CN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111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AE009A-E5BD-EA71-9687-3EDD70B62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3.1. </a:t>
            </a:r>
            <a:r>
              <a:rPr lang="zh-CN" altLang="en-US" dirty="0"/>
              <a:t>开源毕设实验结果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FA0B53-798A-35A0-B24B-2318DA10EB3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178" y="1853001"/>
            <a:ext cx="3941763" cy="3151996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实验现象：</a:t>
            </a:r>
            <a:endParaRPr lang="en-US" altLang="zh-CN" dirty="0"/>
          </a:p>
          <a:p>
            <a:pPr marL="180000" indent="-1800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在同时建立多个连接的情况下，修改后各个系统的吞吐量更高。</a:t>
            </a:r>
            <a:endParaRPr lang="en-US" altLang="zh-CN" dirty="0"/>
          </a:p>
          <a:p>
            <a:pPr marL="180000" indent="-1800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CN" altLang="en-US" dirty="0"/>
              <a:t>连接数较高时，使用轮询方法修改网络模块的吞吐量最高。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6E45A6-E052-B256-D5AC-E43341F87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517" y="1853001"/>
            <a:ext cx="6173124" cy="31519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73200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AE009A-E5BD-EA71-9687-3EDD70B62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3.1. </a:t>
            </a:r>
            <a:r>
              <a:rPr lang="zh-CN" altLang="en-US" dirty="0"/>
              <a:t>开源毕设实验结果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FA0B53-798A-35A0-B24B-2318DA10EB3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178" y="1853000"/>
            <a:ext cx="3941763" cy="184069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可能原因：</a:t>
            </a:r>
          </a:p>
          <a:p>
            <a:pPr marL="180000" indent="-180000">
              <a:buClr>
                <a:schemeClr val="tx2"/>
              </a:buClr>
            </a:pPr>
            <a:r>
              <a:rPr lang="en-US" altLang="zh-CN" dirty="0" err="1"/>
              <a:t>poll_interface</a:t>
            </a:r>
            <a:r>
              <a:rPr lang="zh-CN" altLang="en-US" dirty="0"/>
              <a:t>函数的并发调用导致的性能下降，随连接数升高而增长。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6E45A6-E052-B256-D5AC-E43341F87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517" y="1853001"/>
            <a:ext cx="6173124" cy="31519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719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A44EB4-4F0B-515A-D830-C699861BA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550" y="344316"/>
            <a:ext cx="8643848" cy="480131"/>
          </a:xfrm>
        </p:spPr>
        <p:txBody>
          <a:bodyPr/>
          <a:lstStyle/>
          <a:p>
            <a:r>
              <a:rPr lang="en-US" altLang="zh-CN" sz="2800" dirty="0">
                <a:solidFill>
                  <a:prstClr val="black"/>
                </a:solidFill>
                <a:latin typeface="微软雅黑"/>
                <a:ea typeface="微软雅黑"/>
              </a:rPr>
              <a:t>3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.2. 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操作系统功能赛实验结果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AFF909-0DB8-9298-4C2C-13E0C7062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999" y="114838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b="1" dirty="0">
                <a:solidFill>
                  <a:schemeClr val="accent1"/>
                </a:solidFill>
              </a:rPr>
              <a:t>线程、协程运行展示</a:t>
            </a:r>
            <a:endParaRPr lang="en-US" altLang="zh-CN" sz="24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altLang="zh-CN" sz="2400" dirty="0" err="1"/>
              <a:t>ArceOS</a:t>
            </a:r>
            <a:r>
              <a:rPr lang="zh-CN" altLang="en-US" sz="2400" dirty="0"/>
              <a:t>上的单核运行，线程和协程的让出</a:t>
            </a:r>
            <a:endParaRPr lang="en-US" altLang="zh-CN" sz="24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sz="2400" dirty="0"/>
              <a:t>线程和协程可以作为并列的任务交替运行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线程在让出和恢复时都需要切换栈（</a:t>
            </a:r>
            <a:r>
              <a:rPr lang="en-US" altLang="zh-CN" sz="2400" dirty="0"/>
              <a:t>1</a:t>
            </a:r>
            <a:r>
              <a:rPr lang="zh-CN" altLang="en-US" dirty="0"/>
              <a:t>）协程则不需要（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endParaRPr lang="en-US" altLang="zh-CN" sz="2400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CD8A8A6-A077-A5E2-FF93-E8BB2233C985}"/>
              </a:ext>
            </a:extLst>
          </p:cNvPr>
          <p:cNvGrpSpPr/>
          <p:nvPr/>
        </p:nvGrpSpPr>
        <p:grpSpPr>
          <a:xfrm>
            <a:off x="838200" y="2280756"/>
            <a:ext cx="10652438" cy="2658951"/>
            <a:chOff x="838199" y="2208471"/>
            <a:chExt cx="10652438" cy="265895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D0E810C-70E7-5724-8D16-700EE59EF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2208471"/>
              <a:ext cx="10136038" cy="2658951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A156219-D39B-5533-0DC3-1ACE40FE72F5}"/>
                </a:ext>
              </a:extLst>
            </p:cNvPr>
            <p:cNvSpPr/>
            <p:nvPr/>
          </p:nvSpPr>
          <p:spPr>
            <a:xfrm>
              <a:off x="838199" y="2876843"/>
              <a:ext cx="10136037" cy="661182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4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1810EBE-3EA1-7E54-6EF9-B3D921E82AAE}"/>
                </a:ext>
              </a:extLst>
            </p:cNvPr>
            <p:cNvSpPr/>
            <p:nvPr/>
          </p:nvSpPr>
          <p:spPr>
            <a:xfrm>
              <a:off x="838199" y="4375052"/>
              <a:ext cx="10136037" cy="323557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3A69920-CD85-C79C-CBAF-5D3D04D6A783}"/>
                </a:ext>
              </a:extLst>
            </p:cNvPr>
            <p:cNvSpPr txBox="1"/>
            <p:nvPr/>
          </p:nvSpPr>
          <p:spPr>
            <a:xfrm>
              <a:off x="10878693" y="3010487"/>
              <a:ext cx="611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（</a:t>
              </a:r>
              <a:r>
                <a:rPr lang="en-US" altLang="zh-CN" dirty="0"/>
                <a:t>1</a:t>
              </a:r>
              <a:r>
                <a:rPr lang="zh-CN" altLang="en-US" dirty="0"/>
                <a:t>）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6138067-7295-FA40-43C8-273289237678}"/>
                </a:ext>
              </a:extLst>
            </p:cNvPr>
            <p:cNvSpPr txBox="1"/>
            <p:nvPr/>
          </p:nvSpPr>
          <p:spPr>
            <a:xfrm>
              <a:off x="10878693" y="4329277"/>
              <a:ext cx="611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（</a:t>
              </a:r>
              <a:r>
                <a:rPr lang="en-US" altLang="zh-CN" dirty="0"/>
                <a:t>2</a:t>
              </a:r>
              <a:r>
                <a:rPr lang="zh-CN" altLang="en-US" dirty="0"/>
                <a:t>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4914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981782-F87F-36D9-B308-A071F139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prstClr val="black"/>
                </a:solidFill>
                <a:latin typeface="微软雅黑"/>
                <a:ea typeface="微软雅黑"/>
              </a:rPr>
              <a:t>3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.2. 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操作系统功能赛实验结果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62F8D1-5994-4A10-5979-E4029C543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b="1" dirty="0">
                <a:solidFill>
                  <a:schemeClr val="accent1"/>
                </a:solidFill>
              </a:rPr>
              <a:t>任务抢占展示</a:t>
            </a:r>
            <a:endParaRPr lang="en-US" altLang="zh-CN" sz="24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altLang="zh-CN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altLang="zh-CN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无限循环的主任务（线程）被抢占，优先级更高的协程打印出了输出（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2400" dirty="0"/>
              <a:t>协程也能被抢占，这时会进行栈切换和保存寄存器上下文（</a:t>
            </a:r>
            <a:r>
              <a:rPr lang="en-US" altLang="zh-CN" sz="2400" dirty="0"/>
              <a:t>2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marL="0" indent="0">
              <a:buNone/>
            </a:pPr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86564C3-84A8-1F6D-D3FD-C4D2FA215AF1}"/>
              </a:ext>
            </a:extLst>
          </p:cNvPr>
          <p:cNvGrpSpPr/>
          <p:nvPr/>
        </p:nvGrpSpPr>
        <p:grpSpPr>
          <a:xfrm>
            <a:off x="838199" y="1727641"/>
            <a:ext cx="10369695" cy="2938484"/>
            <a:chOff x="838199" y="1727641"/>
            <a:chExt cx="10369695" cy="2938484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60177D0-389B-975C-7923-5996C3D39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9896" y="1727641"/>
              <a:ext cx="9867972" cy="2938484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281A669-542A-C7FB-CD91-E105B42A3C73}"/>
                </a:ext>
              </a:extLst>
            </p:cNvPr>
            <p:cNvSpPr/>
            <p:nvPr/>
          </p:nvSpPr>
          <p:spPr>
            <a:xfrm>
              <a:off x="838200" y="1727641"/>
              <a:ext cx="9867972" cy="1648605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4B40B00-31F8-761B-1F1B-FBC270E56E00}"/>
                </a:ext>
              </a:extLst>
            </p:cNvPr>
            <p:cNvSpPr/>
            <p:nvPr/>
          </p:nvSpPr>
          <p:spPr>
            <a:xfrm>
              <a:off x="838199" y="3374289"/>
              <a:ext cx="9867971" cy="1291836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0518836-A876-E692-96BE-7ACE5EE37D16}"/>
                </a:ext>
              </a:extLst>
            </p:cNvPr>
            <p:cNvSpPr txBox="1"/>
            <p:nvPr/>
          </p:nvSpPr>
          <p:spPr>
            <a:xfrm>
              <a:off x="10595950" y="2367277"/>
              <a:ext cx="611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（</a:t>
              </a:r>
              <a:r>
                <a:rPr lang="en-US" altLang="zh-CN" dirty="0"/>
                <a:t>1</a:t>
              </a:r>
              <a:r>
                <a:rPr lang="zh-CN" altLang="en-US" dirty="0"/>
                <a:t>）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E2C96B5-9905-F922-D376-7529EBB9012B}"/>
                </a:ext>
              </a:extLst>
            </p:cNvPr>
            <p:cNvSpPr txBox="1"/>
            <p:nvPr/>
          </p:nvSpPr>
          <p:spPr>
            <a:xfrm>
              <a:off x="10595950" y="3836519"/>
              <a:ext cx="611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（</a:t>
              </a:r>
              <a:r>
                <a:rPr lang="en-US" altLang="zh-CN" dirty="0"/>
                <a:t>2</a:t>
              </a:r>
              <a:r>
                <a:rPr lang="zh-CN" altLang="en-US" dirty="0"/>
                <a:t>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32048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E1873-ECC3-8FB3-8B88-2684EAF0B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4F58EC2-41D1-7682-2ECF-20CF6BD97A51}"/>
              </a:ext>
            </a:extLst>
          </p:cNvPr>
          <p:cNvSpPr txBox="1"/>
          <p:nvPr/>
        </p:nvSpPr>
        <p:spPr>
          <a:xfrm>
            <a:off x="5185240" y="189234"/>
            <a:ext cx="5238627" cy="6479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accent3"/>
                </a:solidFill>
              </a:rPr>
              <a:t>1. </a:t>
            </a:r>
            <a:r>
              <a:rPr lang="zh-CN" altLang="en-US" sz="2800" b="1" dirty="0">
                <a:solidFill>
                  <a:schemeClr val="accent3"/>
                </a:solidFill>
              </a:rPr>
              <a:t>背景介绍</a:t>
            </a:r>
            <a:endParaRPr lang="en-US" altLang="zh-CN" sz="2800" b="1" dirty="0">
              <a:solidFill>
                <a:schemeClr val="accent3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solidFill>
                  <a:schemeClr val="accent3"/>
                </a:solidFill>
              </a:rPr>
              <a:t>1.1. Rust</a:t>
            </a:r>
            <a:r>
              <a:rPr lang="zh-CN" altLang="en-US" sz="2400" dirty="0">
                <a:solidFill>
                  <a:schemeClr val="accent3"/>
                </a:solidFill>
              </a:rPr>
              <a:t>协程简介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solidFill>
                  <a:schemeClr val="accent3"/>
                </a:solidFill>
              </a:rPr>
              <a:t>1.2. </a:t>
            </a:r>
            <a:r>
              <a:rPr lang="zh-CN" altLang="en-US" sz="2400" dirty="0">
                <a:solidFill>
                  <a:schemeClr val="accent3"/>
                </a:solidFill>
              </a:rPr>
              <a:t>协程引入内核的优势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solidFill>
                  <a:schemeClr val="accent3"/>
                </a:solidFill>
              </a:rPr>
              <a:t>1.3. </a:t>
            </a:r>
            <a:r>
              <a:rPr lang="zh-CN" altLang="en-US" sz="2400" dirty="0">
                <a:solidFill>
                  <a:schemeClr val="accent3"/>
                </a:solidFill>
              </a:rPr>
              <a:t>协程引入内核的难点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accent3"/>
                </a:solidFill>
              </a:rPr>
              <a:t>2. </a:t>
            </a:r>
            <a:r>
              <a:rPr lang="zh-CN" altLang="en-US" sz="2800" b="1" dirty="0">
                <a:solidFill>
                  <a:schemeClr val="accent3"/>
                </a:solidFill>
              </a:rPr>
              <a:t>项目介绍</a:t>
            </a:r>
            <a:endParaRPr lang="en-US" altLang="zh-CN" sz="2800" b="1" dirty="0">
              <a:solidFill>
                <a:schemeClr val="accent3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solidFill>
                  <a:schemeClr val="accent3"/>
                </a:solidFill>
              </a:rPr>
              <a:t>2.1. </a:t>
            </a:r>
            <a:r>
              <a:rPr lang="zh-CN" altLang="en-US" sz="2400" dirty="0">
                <a:solidFill>
                  <a:schemeClr val="accent3"/>
                </a:solidFill>
              </a:rPr>
              <a:t>开源毕设阶段的项目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solidFill>
                  <a:schemeClr val="accent3"/>
                </a:solidFill>
              </a:rPr>
              <a:t>2.2. </a:t>
            </a:r>
            <a:r>
              <a:rPr lang="zh-CN" altLang="en-US" sz="2400" dirty="0">
                <a:solidFill>
                  <a:schemeClr val="accent3"/>
                </a:solidFill>
              </a:rPr>
              <a:t>操作系统功能赛阶段的项目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800" b="1" dirty="0">
                <a:solidFill>
                  <a:schemeClr val="accent3"/>
                </a:solidFill>
              </a:rPr>
              <a:t>3. </a:t>
            </a:r>
            <a:r>
              <a:rPr lang="zh-CN" altLang="en-US" sz="2800" b="1" dirty="0">
                <a:solidFill>
                  <a:schemeClr val="accent3"/>
                </a:solidFill>
              </a:rPr>
              <a:t>实验结果</a:t>
            </a:r>
            <a:endParaRPr lang="en-US" altLang="zh-CN" sz="2800" b="1" dirty="0">
              <a:solidFill>
                <a:schemeClr val="accent3"/>
              </a:solidFill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chemeClr val="accent3"/>
                </a:solidFill>
                <a:latin typeface="微软雅黑"/>
                <a:ea typeface="微软雅黑"/>
              </a:rPr>
              <a:t>3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.1.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开源毕设实验结果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chemeClr val="accent3"/>
                </a:solidFill>
                <a:latin typeface="微软雅黑"/>
                <a:ea typeface="微软雅黑"/>
              </a:rPr>
              <a:t>3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.2.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操作系统功能赛实验结果</a:t>
            </a:r>
            <a:endParaRPr lang="en-US" altLang="zh-CN" sz="2800" b="1" dirty="0">
              <a:solidFill>
                <a:schemeClr val="accent3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800" b="1" dirty="0">
                <a:solidFill>
                  <a:schemeClr val="tx2"/>
                </a:solidFill>
              </a:rPr>
              <a:t>4. </a:t>
            </a:r>
            <a:r>
              <a:rPr lang="zh-CN" altLang="en-US" sz="2800" b="1" dirty="0">
                <a:solidFill>
                  <a:schemeClr val="tx2"/>
                </a:solidFill>
              </a:rPr>
              <a:t>总结展望</a:t>
            </a:r>
            <a:endParaRPr lang="en-US" altLang="zh-CN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790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6EB65A-E206-47B0-B3D5-AFD5CA9E5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总结与展望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EED9E8-1EAA-A197-7F6B-41E873276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本项目在</a:t>
            </a:r>
            <a:r>
              <a:rPr lang="en-US" altLang="zh-CN" dirty="0" err="1"/>
              <a:t>ArceOS</a:t>
            </a:r>
            <a:r>
              <a:rPr lang="zh-CN" altLang="en-US" dirty="0"/>
              <a:t>中实现了线程和协程的统一管理和运行，使用协程提高了内核的性能，并向应用程序提供了运行协程的支持。</a:t>
            </a:r>
            <a:endParaRPr lang="en-US" altLang="zh-CN" dirty="0"/>
          </a:p>
          <a:p>
            <a:r>
              <a:rPr lang="zh-CN" altLang="en-US" dirty="0"/>
              <a:t>不过本项目目前运行在</a:t>
            </a:r>
            <a:r>
              <a:rPr lang="en-US" altLang="zh-CN" dirty="0" err="1"/>
              <a:t>Unikernel</a:t>
            </a:r>
            <a:r>
              <a:rPr lang="zh-CN" altLang="en-US" dirty="0"/>
              <a:t>系统中，不涉及到用户态的协程支持和异步系统调用，未来可以从这些方向继续展开研究。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39688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6">
            <a:extLst>
              <a:ext uri="{FF2B5EF4-FFF2-40B4-BE49-F238E27FC236}">
                <a16:creationId xmlns:a16="http://schemas.microsoft.com/office/drawing/2014/main" id="{BF86AAEB-2CD2-1AC4-8DF9-CCDECA1C73CE}"/>
              </a:ext>
            </a:extLst>
          </p:cNvPr>
          <p:cNvSpPr txBox="1">
            <a:spLocks/>
          </p:cNvSpPr>
          <p:nvPr/>
        </p:nvSpPr>
        <p:spPr>
          <a:xfrm>
            <a:off x="2452443" y="3030659"/>
            <a:ext cx="7287114" cy="796682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1pPr>
            <a:lvl2pPr marL="685800" indent="-228600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2pPr>
            <a:lvl3pPr marL="1143000" indent="-228600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3pPr>
            <a:lvl4pPr marL="1600200" indent="-228600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4pPr>
            <a:lvl5pPr marL="2057400" indent="-228600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4800" b="1" dirty="0">
                <a:solidFill>
                  <a:schemeClr val="tx2"/>
                </a:solidFill>
              </a:rPr>
              <a:t>感谢各位！</a:t>
            </a:r>
          </a:p>
        </p:txBody>
      </p:sp>
      <p:sp>
        <p:nvSpPr>
          <p:cNvPr id="3" name="副标题 3">
            <a:extLst>
              <a:ext uri="{FF2B5EF4-FFF2-40B4-BE49-F238E27FC236}">
                <a16:creationId xmlns:a16="http://schemas.microsoft.com/office/drawing/2014/main" id="{5DB84002-5CEE-FF7B-6246-086AE652C144}"/>
              </a:ext>
            </a:extLst>
          </p:cNvPr>
          <p:cNvSpPr txBox="1">
            <a:spLocks/>
          </p:cNvSpPr>
          <p:nvPr/>
        </p:nvSpPr>
        <p:spPr>
          <a:xfrm>
            <a:off x="2452443" y="5260687"/>
            <a:ext cx="7287114" cy="118425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1" fontAlgn="base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1pPr>
            <a:lvl2pPr marL="685800" indent="-228600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2pPr>
            <a:lvl3pPr marL="1143000" indent="-228600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3pPr>
            <a:lvl4pPr marL="1600200" indent="-228600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4pPr>
            <a:lvl5pPr marL="2057400" indent="-228600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dirty="0"/>
              <a:t>开源操作系统毕设和训练营技术报告</a:t>
            </a:r>
            <a:endParaRPr lang="en-US" altLang="zh-CN" dirty="0"/>
          </a:p>
          <a:p>
            <a:pPr marL="0" indent="0" algn="ctr">
              <a:buNone/>
            </a:pPr>
            <a:r>
              <a:rPr lang="en-US" altLang="zh-CN" dirty="0"/>
              <a:t>2024.11.10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3271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11069-2C2D-9958-C9FF-4D0C22459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7CBF3FC-FACD-1932-CEF6-22E5B3FB0D91}"/>
              </a:ext>
            </a:extLst>
          </p:cNvPr>
          <p:cNvSpPr txBox="1"/>
          <p:nvPr/>
        </p:nvSpPr>
        <p:spPr>
          <a:xfrm>
            <a:off x="5185240" y="189234"/>
            <a:ext cx="5238627" cy="6479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tx2"/>
                </a:solidFill>
              </a:rPr>
              <a:t>1. </a:t>
            </a:r>
            <a:r>
              <a:rPr lang="zh-CN" altLang="en-US" sz="2800" b="1" dirty="0">
                <a:solidFill>
                  <a:schemeClr val="tx2"/>
                </a:solidFill>
              </a:rPr>
              <a:t>背景介绍</a:t>
            </a:r>
            <a:endParaRPr lang="en-US" altLang="zh-CN" sz="2800" b="1" dirty="0">
              <a:solidFill>
                <a:schemeClr val="tx2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/>
              <a:t>1.1. Rust</a:t>
            </a:r>
            <a:r>
              <a:rPr lang="zh-CN" altLang="en-US" sz="2400" dirty="0"/>
              <a:t>协程简介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en-US" altLang="zh-CN" sz="2400" dirty="0"/>
              <a:t>1.2. </a:t>
            </a:r>
            <a:r>
              <a:rPr lang="zh-CN" altLang="en-US" sz="2400" dirty="0"/>
              <a:t>协程引入内核的优势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en-US" altLang="zh-CN" sz="2400" dirty="0"/>
              <a:t>1.3. </a:t>
            </a:r>
            <a:r>
              <a:rPr lang="zh-CN" altLang="en-US" sz="2400" dirty="0"/>
              <a:t>协程引入内核的难点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accent3"/>
                </a:solidFill>
              </a:rPr>
              <a:t>2. </a:t>
            </a:r>
            <a:r>
              <a:rPr lang="zh-CN" altLang="en-US" sz="2800" b="1" dirty="0">
                <a:solidFill>
                  <a:schemeClr val="accent3"/>
                </a:solidFill>
              </a:rPr>
              <a:t>项目介绍</a:t>
            </a:r>
            <a:endParaRPr lang="en-US" altLang="zh-CN" sz="2800" b="1" dirty="0">
              <a:solidFill>
                <a:schemeClr val="accent3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solidFill>
                  <a:schemeClr val="accent3"/>
                </a:solidFill>
              </a:rPr>
              <a:t>2.1. </a:t>
            </a:r>
            <a:r>
              <a:rPr lang="zh-CN" altLang="en-US" sz="2400" dirty="0">
                <a:solidFill>
                  <a:schemeClr val="accent3"/>
                </a:solidFill>
              </a:rPr>
              <a:t>开源毕设阶段的项目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solidFill>
                  <a:schemeClr val="accent3"/>
                </a:solidFill>
              </a:rPr>
              <a:t>2.2. </a:t>
            </a:r>
            <a:r>
              <a:rPr lang="zh-CN" altLang="en-US" sz="2400" dirty="0">
                <a:solidFill>
                  <a:schemeClr val="accent3"/>
                </a:solidFill>
              </a:rPr>
              <a:t>操作系统功能赛阶段的项目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800" b="1" dirty="0">
                <a:solidFill>
                  <a:schemeClr val="accent3"/>
                </a:solidFill>
              </a:rPr>
              <a:t>3. </a:t>
            </a:r>
            <a:r>
              <a:rPr lang="zh-CN" altLang="en-US" sz="2800" b="1" dirty="0">
                <a:solidFill>
                  <a:schemeClr val="accent3"/>
                </a:solidFill>
              </a:rPr>
              <a:t>实验结果</a:t>
            </a:r>
            <a:endParaRPr lang="en-US" altLang="zh-CN" sz="2800" b="1" dirty="0">
              <a:solidFill>
                <a:schemeClr val="accent3"/>
              </a:solidFill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chemeClr val="accent3"/>
                </a:solidFill>
                <a:latin typeface="微软雅黑"/>
                <a:ea typeface="微软雅黑"/>
              </a:rPr>
              <a:t>3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.1.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开源毕设实验结果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chemeClr val="accent3"/>
                </a:solidFill>
                <a:latin typeface="微软雅黑"/>
                <a:ea typeface="微软雅黑"/>
              </a:rPr>
              <a:t>3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.2.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操作系统功能赛实验结果</a:t>
            </a:r>
            <a:endParaRPr lang="en-US" altLang="zh-CN" sz="2800" b="1" dirty="0">
              <a:solidFill>
                <a:schemeClr val="accent3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800" b="1" dirty="0">
                <a:solidFill>
                  <a:schemeClr val="accent3"/>
                </a:solidFill>
              </a:rPr>
              <a:t>4. </a:t>
            </a:r>
            <a:r>
              <a:rPr lang="zh-CN" altLang="en-US" sz="2800" b="1" dirty="0">
                <a:solidFill>
                  <a:schemeClr val="accent3"/>
                </a:solidFill>
              </a:rPr>
              <a:t>总结展望</a:t>
            </a:r>
            <a:endParaRPr lang="en-US" altLang="zh-CN" sz="28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159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2C0DE-A61E-E983-A4A7-E4807195B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550" y="344316"/>
            <a:ext cx="8643848" cy="480131"/>
          </a:xfrm>
        </p:spPr>
        <p:txBody>
          <a:bodyPr/>
          <a:lstStyle/>
          <a:p>
            <a:r>
              <a:rPr lang="en-US" altLang="zh-CN" sz="2800" dirty="0"/>
              <a:t>1.1. Rust</a:t>
            </a:r>
            <a:r>
              <a:rPr lang="zh-CN" altLang="en-US" sz="2800" dirty="0"/>
              <a:t>协程简介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43EE51-976C-5D4B-5CE8-CE2217F57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2"/>
                </a:solidFill>
              </a:rPr>
              <a:t>协程</a:t>
            </a:r>
            <a:r>
              <a:rPr lang="zh-CN" altLang="en-US" dirty="0"/>
              <a:t>：比线程更轻量级的任务调度单元，具有更低的上下文切换开销。</a:t>
            </a:r>
            <a:endParaRPr lang="en-US" altLang="zh-CN" dirty="0"/>
          </a:p>
          <a:p>
            <a:r>
              <a:rPr lang="en-US" altLang="zh-CN" b="1" dirty="0">
                <a:solidFill>
                  <a:schemeClr val="tx2"/>
                </a:solidFill>
              </a:rPr>
              <a:t>Rust</a:t>
            </a:r>
            <a:r>
              <a:rPr lang="zh-CN" altLang="en-US" b="1" dirty="0">
                <a:solidFill>
                  <a:schemeClr val="tx2"/>
                </a:solidFill>
              </a:rPr>
              <a:t>中的协程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主要用于异步</a:t>
            </a:r>
            <a:r>
              <a:rPr lang="en-US" altLang="zh-CN" dirty="0"/>
              <a:t>I/O</a:t>
            </a:r>
            <a:r>
              <a:rPr lang="zh-CN" altLang="en-US" dirty="0"/>
              <a:t>的实现，因此协程只考虑了在等待</a:t>
            </a:r>
            <a:r>
              <a:rPr lang="en-US" altLang="zh-CN" dirty="0"/>
              <a:t>I/O</a:t>
            </a:r>
            <a:r>
              <a:rPr lang="zh-CN" altLang="en-US" dirty="0"/>
              <a:t>操作时的让出（它们位于代码中的确定位置），而未考虑无法预测的抢占情况。</a:t>
            </a:r>
            <a:endParaRPr lang="en-US" altLang="zh-CN" dirty="0"/>
          </a:p>
          <a:p>
            <a:pPr lvl="1"/>
            <a:r>
              <a:rPr lang="zh-CN" altLang="en-US" dirty="0"/>
              <a:t>协程的运行与停止实质是函数的调用和返回，不会改变当前的执行流。</a:t>
            </a:r>
            <a:endParaRPr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async/await</a:t>
            </a:r>
            <a:r>
              <a:rPr lang="zh-CN" altLang="en-US" dirty="0"/>
              <a:t>语法编写，编码逻辑上更接近线程，但语法层面上存在本质差别。因此线程和协程的接口也难以通用。</a:t>
            </a:r>
            <a:endParaRPr lang="en-US" altLang="zh-CN" dirty="0"/>
          </a:p>
          <a:p>
            <a:pPr lvl="1"/>
            <a:r>
              <a:rPr lang="zh-CN" altLang="en-US" dirty="0"/>
              <a:t>需要运行时来支持协程的运行。这些运行时一般集成在使用协程的程序中，位于用户态，协程信息对内核不可见。</a:t>
            </a:r>
          </a:p>
        </p:txBody>
      </p:sp>
    </p:spTree>
    <p:extLst>
      <p:ext uri="{BB962C8B-B14F-4D97-AF65-F5344CB8AC3E}">
        <p14:creationId xmlns:p14="http://schemas.microsoft.com/office/powerpoint/2010/main" val="1523792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A79634-0E73-7F46-696C-3E1B3BED3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550" y="344316"/>
            <a:ext cx="8643848" cy="480131"/>
          </a:xfrm>
        </p:spPr>
        <p:txBody>
          <a:bodyPr/>
          <a:lstStyle/>
          <a:p>
            <a:r>
              <a:rPr lang="en-US" altLang="zh-CN" sz="2800" dirty="0"/>
              <a:t>1.2. </a:t>
            </a:r>
            <a:r>
              <a:rPr lang="zh-CN" altLang="en-US" sz="2800" dirty="0"/>
              <a:t>协程引入内核的优势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5DE1E9-C642-5BE3-6158-25C724268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2"/>
                </a:solidFill>
              </a:rPr>
              <a:t>对内核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内核需要处理许多</a:t>
            </a:r>
            <a:r>
              <a:rPr lang="en-US" altLang="zh-CN" dirty="0"/>
              <a:t>I/O</a:t>
            </a:r>
            <a:r>
              <a:rPr lang="zh-CN" altLang="en-US" dirty="0"/>
              <a:t>操作，将这些操作改为协程实现，可以提高内核的性能。</a:t>
            </a:r>
            <a:endParaRPr lang="en-US" altLang="zh-CN" dirty="0"/>
          </a:p>
          <a:p>
            <a:pPr lvl="1"/>
            <a:r>
              <a:rPr lang="zh-CN" altLang="en-US" dirty="0"/>
              <a:t>使用统一的协程运行时调度运行用户程序和系统内核中的协程，使内核得知用户程序的协程状态，方便进行更精细的任务调度。</a:t>
            </a:r>
            <a:endParaRPr lang="en-US" altLang="zh-CN" dirty="0"/>
          </a:p>
          <a:p>
            <a:r>
              <a:rPr lang="zh-CN" altLang="en-US" b="1" dirty="0">
                <a:solidFill>
                  <a:schemeClr val="tx2"/>
                </a:solidFill>
              </a:rPr>
              <a:t>对用户程序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用户程序可以使用内核提供的运行时和</a:t>
            </a:r>
            <a:r>
              <a:rPr lang="en-US" altLang="zh-CN" dirty="0"/>
              <a:t>API</a:t>
            </a:r>
            <a:r>
              <a:rPr lang="zh-CN" altLang="en-US" dirty="0"/>
              <a:t>，不再需要自己集成协程运行时。</a:t>
            </a:r>
            <a:endParaRPr lang="en-US" altLang="zh-CN" dirty="0"/>
          </a:p>
          <a:p>
            <a:pPr lvl="1"/>
            <a:r>
              <a:rPr lang="zh-CN" altLang="en-US" dirty="0"/>
              <a:t>内核可以提供异步系统调用，提高异步用户程序的性能。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68076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D4A626-B73B-85BD-39D1-18902F7B9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1.3. </a:t>
            </a:r>
            <a:r>
              <a:rPr lang="zh-CN" altLang="en-US" sz="2800" dirty="0"/>
              <a:t>协程引入内核的难点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C542A8-ECB9-7038-AF43-F634B403E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用户程序使用内核提供的协程执行器，会引入</a:t>
            </a:r>
            <a:r>
              <a:rPr lang="zh-CN" altLang="en-US" b="1" dirty="0">
                <a:solidFill>
                  <a:schemeClr val="tx2"/>
                </a:solidFill>
              </a:rPr>
              <a:t>特权级切换的开销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赵方亮设计实现的</a:t>
            </a:r>
            <a:r>
              <a:rPr lang="en-US" altLang="zh-CN" dirty="0"/>
              <a:t>COPS</a:t>
            </a:r>
            <a:r>
              <a:rPr lang="zh-CN" altLang="en-US" dirty="0"/>
              <a:t>协程调度框架中，通过</a:t>
            </a:r>
            <a:r>
              <a:rPr lang="en-US" altLang="zh-CN" dirty="0" err="1"/>
              <a:t>vDSO</a:t>
            </a:r>
            <a:r>
              <a:rPr lang="zh-CN" altLang="en-US" dirty="0"/>
              <a:t>机制将内核的协程调度</a:t>
            </a:r>
            <a:r>
              <a:rPr lang="en-US" altLang="zh-CN" dirty="0"/>
              <a:t>API</a:t>
            </a:r>
            <a:r>
              <a:rPr lang="zh-CN" altLang="en-US" dirty="0"/>
              <a:t>共享到用户空间，从而使用户态协程调度不需要特权级切换。</a:t>
            </a:r>
            <a:endParaRPr lang="en-US" altLang="zh-CN" dirty="0"/>
          </a:p>
          <a:p>
            <a:r>
              <a:rPr lang="zh-CN" altLang="en-US" dirty="0"/>
              <a:t>为了在</a:t>
            </a:r>
            <a:r>
              <a:rPr lang="zh-CN" altLang="en-US" b="1" dirty="0">
                <a:solidFill>
                  <a:schemeClr val="tx2"/>
                </a:solidFill>
              </a:rPr>
              <a:t>任务管理模块</a:t>
            </a:r>
            <a:r>
              <a:rPr lang="zh-CN" altLang="en-US" dirty="0"/>
              <a:t>支持协程，需要处理</a:t>
            </a:r>
            <a:r>
              <a:rPr lang="zh-CN" altLang="en-US" b="1" dirty="0">
                <a:solidFill>
                  <a:schemeClr val="tx2"/>
                </a:solidFill>
              </a:rPr>
              <a:t>线程和协程间的各种区别：</a:t>
            </a:r>
            <a:endParaRPr lang="en-US" altLang="zh-CN" b="1" dirty="0">
              <a:solidFill>
                <a:schemeClr val="tx2"/>
              </a:solidFill>
            </a:endParaRPr>
          </a:p>
          <a:p>
            <a:pPr lvl="1"/>
            <a:r>
              <a:rPr lang="zh-CN" altLang="en-US" dirty="0"/>
              <a:t>线程自带运行栈，而协程需要一个运行栈。</a:t>
            </a:r>
            <a:endParaRPr lang="en-US" altLang="zh-CN" dirty="0"/>
          </a:p>
          <a:p>
            <a:pPr lvl="1"/>
            <a:r>
              <a:rPr lang="zh-CN" altLang="en-US" dirty="0"/>
              <a:t>线程使用特定函数进行阻塞和让出等操作，而协程通过</a:t>
            </a:r>
            <a:r>
              <a:rPr lang="en-US" altLang="zh-CN" dirty="0"/>
              <a:t>async/await</a:t>
            </a:r>
            <a:r>
              <a:rPr lang="zh-CN" altLang="en-US" dirty="0"/>
              <a:t>语法实现。</a:t>
            </a:r>
            <a:endParaRPr lang="en-US" altLang="zh-CN" dirty="0"/>
          </a:p>
          <a:p>
            <a:pPr lvl="1"/>
            <a:r>
              <a:rPr lang="zh-CN" altLang="en-US" dirty="0"/>
              <a:t>线程存储寄存器上下文（间接包括了它的运行栈），而协程以状态机形式保存上下文。</a:t>
            </a:r>
            <a:endParaRPr lang="en-US" altLang="zh-CN" dirty="0"/>
          </a:p>
          <a:p>
            <a:r>
              <a:rPr lang="zh-CN" altLang="en-US" dirty="0"/>
              <a:t>为了在</a:t>
            </a:r>
            <a:r>
              <a:rPr lang="zh-CN" altLang="en-US" b="1" dirty="0">
                <a:solidFill>
                  <a:schemeClr val="tx2"/>
                </a:solidFill>
              </a:rPr>
              <a:t>其它内核模块</a:t>
            </a:r>
            <a:r>
              <a:rPr lang="zh-CN" altLang="en-US" dirty="0"/>
              <a:t>支持协程，需要进行</a:t>
            </a:r>
            <a:r>
              <a:rPr lang="zh-CN" altLang="en-US" b="1" dirty="0">
                <a:solidFill>
                  <a:schemeClr val="tx2"/>
                </a:solidFill>
              </a:rPr>
              <a:t>函数接口层面的大量修改：</a:t>
            </a:r>
            <a:endParaRPr lang="en-US" altLang="zh-CN" b="1" dirty="0">
              <a:solidFill>
                <a:schemeClr val="tx2"/>
              </a:solidFill>
            </a:endParaRPr>
          </a:p>
          <a:p>
            <a:pPr lvl="1"/>
            <a:r>
              <a:rPr lang="zh-CN" altLang="en-US" dirty="0"/>
              <a:t>在协程中，涉及到让出等待的函数（如</a:t>
            </a:r>
            <a:r>
              <a:rPr lang="en-US" altLang="zh-CN" dirty="0"/>
              <a:t>I/O</a:t>
            </a:r>
            <a:r>
              <a:rPr lang="zh-CN" altLang="en-US" dirty="0"/>
              <a:t>相关函数）需要声明为</a:t>
            </a:r>
            <a:r>
              <a:rPr lang="en-US" altLang="zh-CN" dirty="0"/>
              <a:t>async</a:t>
            </a:r>
            <a:r>
              <a:rPr lang="zh-CN" altLang="en-US" dirty="0"/>
              <a:t>，导致调用该函数的整条调用链上的函数都要声明为</a:t>
            </a:r>
            <a:r>
              <a:rPr lang="en-US" altLang="zh-CN" dirty="0"/>
              <a:t>async</a:t>
            </a:r>
            <a:r>
              <a:rPr lang="zh-CN" altLang="en-US" dirty="0"/>
              <a:t>。而使用了这些函数的其它位置也会受到影响。</a:t>
            </a:r>
            <a:endParaRPr lang="en-US" altLang="zh-CN" dirty="0"/>
          </a:p>
          <a:p>
            <a:pPr lvl="1"/>
            <a:r>
              <a:rPr lang="zh-CN" altLang="en-US" dirty="0"/>
              <a:t>为了同时提供对线程和协程的支持，很多时候需要实现两套</a:t>
            </a:r>
            <a:r>
              <a:rPr lang="en-US" altLang="zh-CN" dirty="0"/>
              <a:t>API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00552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C63FC-413A-E720-C8D4-95B0C868A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2CE87D5-2BE2-871B-44D4-C2AA50DD826F}"/>
              </a:ext>
            </a:extLst>
          </p:cNvPr>
          <p:cNvSpPr txBox="1"/>
          <p:nvPr/>
        </p:nvSpPr>
        <p:spPr>
          <a:xfrm>
            <a:off x="5185240" y="189234"/>
            <a:ext cx="5238627" cy="6479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accent3"/>
                </a:solidFill>
              </a:rPr>
              <a:t>1. </a:t>
            </a:r>
            <a:r>
              <a:rPr lang="zh-CN" altLang="en-US" sz="2800" b="1" dirty="0">
                <a:solidFill>
                  <a:schemeClr val="accent3"/>
                </a:solidFill>
              </a:rPr>
              <a:t>背景介绍</a:t>
            </a:r>
            <a:endParaRPr lang="en-US" altLang="zh-CN" sz="2800" b="1" dirty="0">
              <a:solidFill>
                <a:schemeClr val="accent3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solidFill>
                  <a:schemeClr val="accent3"/>
                </a:solidFill>
              </a:rPr>
              <a:t>1.1. Rust</a:t>
            </a:r>
            <a:r>
              <a:rPr lang="zh-CN" altLang="en-US" sz="2400" dirty="0">
                <a:solidFill>
                  <a:schemeClr val="accent3"/>
                </a:solidFill>
              </a:rPr>
              <a:t>协程简介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solidFill>
                  <a:schemeClr val="accent3"/>
                </a:solidFill>
              </a:rPr>
              <a:t>1.2. </a:t>
            </a:r>
            <a:r>
              <a:rPr lang="zh-CN" altLang="en-US" sz="2400" dirty="0">
                <a:solidFill>
                  <a:schemeClr val="accent3"/>
                </a:solidFill>
              </a:rPr>
              <a:t>协程引入内核的优势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solidFill>
                  <a:schemeClr val="accent3"/>
                </a:solidFill>
              </a:rPr>
              <a:t>1.3. </a:t>
            </a:r>
            <a:r>
              <a:rPr lang="zh-CN" altLang="en-US" sz="2400" dirty="0">
                <a:solidFill>
                  <a:schemeClr val="accent3"/>
                </a:solidFill>
              </a:rPr>
              <a:t>协程引入内核的难点</a:t>
            </a:r>
            <a:endParaRPr lang="en-US" altLang="zh-CN" sz="2400" dirty="0">
              <a:solidFill>
                <a:schemeClr val="accent3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tx2"/>
                </a:solidFill>
              </a:rPr>
              <a:t>2. </a:t>
            </a:r>
            <a:r>
              <a:rPr lang="zh-CN" altLang="en-US" sz="2800" b="1" dirty="0">
                <a:solidFill>
                  <a:schemeClr val="tx2"/>
                </a:solidFill>
              </a:rPr>
              <a:t>项目介绍</a:t>
            </a:r>
            <a:endParaRPr lang="en-US" altLang="zh-CN" sz="2800" b="1" dirty="0">
              <a:solidFill>
                <a:schemeClr val="tx2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/>
              <a:t>2.1. </a:t>
            </a:r>
            <a:r>
              <a:rPr lang="zh-CN" altLang="en-US" sz="2400" dirty="0"/>
              <a:t>开源毕设阶段的项目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en-US" altLang="zh-CN" sz="2400" dirty="0"/>
              <a:t>2.2. </a:t>
            </a:r>
            <a:r>
              <a:rPr lang="zh-CN" altLang="en-US" sz="2400" dirty="0"/>
              <a:t>操作系统功能赛阶段的项目</a:t>
            </a:r>
            <a:endParaRPr lang="en-US" altLang="zh-CN" sz="2400" dirty="0"/>
          </a:p>
          <a:p>
            <a:pPr marL="0" lvl="1">
              <a:lnSpc>
                <a:spcPct val="150000"/>
              </a:lnSpc>
            </a:pPr>
            <a:r>
              <a:rPr lang="en-US" altLang="zh-CN" sz="2800" b="1" dirty="0">
                <a:solidFill>
                  <a:schemeClr val="accent3"/>
                </a:solidFill>
              </a:rPr>
              <a:t>3. </a:t>
            </a:r>
            <a:r>
              <a:rPr lang="zh-CN" altLang="en-US" sz="2800" b="1" dirty="0">
                <a:solidFill>
                  <a:schemeClr val="accent3"/>
                </a:solidFill>
              </a:rPr>
              <a:t>实验结果</a:t>
            </a:r>
            <a:endParaRPr lang="en-US" altLang="zh-CN" sz="2800" b="1" dirty="0">
              <a:solidFill>
                <a:schemeClr val="accent3"/>
              </a:solidFill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chemeClr val="accent3"/>
                </a:solidFill>
                <a:latin typeface="微软雅黑"/>
                <a:ea typeface="微软雅黑"/>
              </a:rPr>
              <a:t>3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.1.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开源毕设实验结果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chemeClr val="accent3"/>
                </a:solidFill>
                <a:latin typeface="微软雅黑"/>
                <a:ea typeface="微软雅黑"/>
              </a:rPr>
              <a:t>3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.2.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操作系统功能赛实验结果</a:t>
            </a:r>
            <a:endParaRPr lang="en-US" altLang="zh-CN" sz="2800" b="1" dirty="0">
              <a:solidFill>
                <a:schemeClr val="accent3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800" b="1" dirty="0">
                <a:solidFill>
                  <a:schemeClr val="accent3"/>
                </a:solidFill>
              </a:rPr>
              <a:t>4. </a:t>
            </a:r>
            <a:r>
              <a:rPr lang="zh-CN" altLang="en-US" sz="2800" b="1" dirty="0">
                <a:solidFill>
                  <a:schemeClr val="accent3"/>
                </a:solidFill>
              </a:rPr>
              <a:t>总结展望</a:t>
            </a:r>
            <a:endParaRPr lang="en-US" altLang="zh-CN" sz="28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547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15AF05-B62C-BBE9-31A6-8A9099D04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2.1. </a:t>
            </a:r>
            <a:r>
              <a:rPr lang="zh-CN" altLang="en-US" dirty="0"/>
              <a:t>开源毕设阶段的项目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9A1171-C34A-E9A5-DA80-CBBD53A35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我的开源毕设项目包括“在</a:t>
            </a:r>
            <a:r>
              <a:rPr lang="en-US" altLang="zh-CN" dirty="0"/>
              <a:t>QEMU</a:t>
            </a:r>
            <a:r>
              <a:rPr lang="zh-CN" altLang="en-US" dirty="0"/>
              <a:t>中实现赵方亮设计的硬件任务调度器和中断控制器”和“在</a:t>
            </a:r>
            <a:r>
              <a:rPr lang="en-US" altLang="zh-CN" dirty="0" err="1"/>
              <a:t>ArceOS</a:t>
            </a:r>
            <a:r>
              <a:rPr lang="zh-CN" altLang="en-US" dirty="0"/>
              <a:t>中增加协程支持”两部分。</a:t>
            </a:r>
            <a:endParaRPr lang="en-US" altLang="zh-CN" dirty="0"/>
          </a:p>
          <a:p>
            <a:r>
              <a:rPr lang="zh-CN" altLang="en-US" dirty="0"/>
              <a:t>考虑到和汇报题目的相关性，这里主要介绍后者。</a:t>
            </a:r>
          </a:p>
        </p:txBody>
      </p:sp>
    </p:spTree>
    <p:extLst>
      <p:ext uri="{BB962C8B-B14F-4D97-AF65-F5344CB8AC3E}">
        <p14:creationId xmlns:p14="http://schemas.microsoft.com/office/powerpoint/2010/main" val="3249431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D2E496-8CAB-A275-F214-44F576DE9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2.1. </a:t>
            </a:r>
            <a:r>
              <a:rPr lang="zh-CN" altLang="en-US" dirty="0"/>
              <a:t>开源毕设阶段的项目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FBA5E2-3DD8-F74F-AD15-6BDBF9C00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999" y="1255585"/>
            <a:ext cx="5967704" cy="4351338"/>
          </a:xfrm>
        </p:spPr>
        <p:txBody>
          <a:bodyPr/>
          <a:lstStyle/>
          <a:p>
            <a:r>
              <a:rPr lang="en-US" altLang="zh-CN" dirty="0" err="1"/>
              <a:t>ArceOS</a:t>
            </a:r>
            <a:r>
              <a:rPr lang="zh-CN" altLang="en-US" dirty="0"/>
              <a:t>是一个</a:t>
            </a:r>
            <a:r>
              <a:rPr lang="en-US" altLang="zh-CN" dirty="0" err="1"/>
              <a:t>Unikernel</a:t>
            </a:r>
            <a:r>
              <a:rPr lang="zh-CN" altLang="en-US" dirty="0"/>
              <a:t>系统。因此，系统中不涉及特权级的切换和进程的切换。</a:t>
            </a:r>
            <a:endParaRPr lang="en-US" altLang="zh-CN" dirty="0"/>
          </a:p>
          <a:p>
            <a:r>
              <a:rPr lang="zh-CN" altLang="en-US" dirty="0"/>
              <a:t>我对</a:t>
            </a:r>
            <a:r>
              <a:rPr lang="en-US" altLang="zh-CN" dirty="0" err="1"/>
              <a:t>ArceOS</a:t>
            </a:r>
            <a:r>
              <a:rPr lang="zh-CN" altLang="en-US" dirty="0"/>
              <a:t>的修改：</a:t>
            </a:r>
            <a:endParaRPr lang="en-US" altLang="zh-CN" dirty="0"/>
          </a:p>
          <a:p>
            <a:pPr lvl="1"/>
            <a:r>
              <a:rPr lang="en-US" altLang="zh-CN" dirty="0" err="1"/>
              <a:t>axtask</a:t>
            </a:r>
            <a:r>
              <a:rPr lang="zh-CN" altLang="en-US" dirty="0"/>
              <a:t>模块中，支持线程和协程的统一管理运行，以及支持之前提到的硬件调度器。</a:t>
            </a:r>
            <a:endParaRPr lang="en-US" altLang="zh-CN" dirty="0"/>
          </a:p>
          <a:p>
            <a:pPr lvl="1"/>
            <a:r>
              <a:rPr lang="en-US" altLang="zh-CN" dirty="0" err="1"/>
              <a:t>axnet</a:t>
            </a:r>
            <a:r>
              <a:rPr lang="zh-CN" altLang="en-US" dirty="0"/>
              <a:t>模块中，使用协程优化网络性能。</a:t>
            </a:r>
            <a:endParaRPr lang="en-US" altLang="zh-CN" dirty="0"/>
          </a:p>
          <a:p>
            <a:pPr lvl="1"/>
            <a:r>
              <a:rPr lang="en-US" altLang="zh-CN" dirty="0" err="1"/>
              <a:t>axruntime</a:t>
            </a:r>
            <a:r>
              <a:rPr lang="zh-CN" altLang="en-US" dirty="0"/>
              <a:t>模块和</a:t>
            </a:r>
            <a:r>
              <a:rPr lang="en-US" altLang="zh-CN" dirty="0" err="1"/>
              <a:t>ArceOS</a:t>
            </a:r>
            <a:r>
              <a:rPr lang="en-US" altLang="zh-CN" dirty="0"/>
              <a:t> API</a:t>
            </a:r>
            <a:r>
              <a:rPr lang="zh-CN" altLang="en-US" dirty="0"/>
              <a:t>，因为以上两模块的修改而做出的配套修改。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C423C48-C080-C5E5-B4BB-62256FB7B144}"/>
              </a:ext>
            </a:extLst>
          </p:cNvPr>
          <p:cNvGrpSpPr/>
          <p:nvPr/>
        </p:nvGrpSpPr>
        <p:grpSpPr>
          <a:xfrm>
            <a:off x="7054986" y="1115984"/>
            <a:ext cx="3877663" cy="4626032"/>
            <a:chOff x="6896490" y="1121966"/>
            <a:chExt cx="3877663" cy="4626032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EBC2A112-729C-F084-C43B-CD068D96D201}"/>
                </a:ext>
              </a:extLst>
            </p:cNvPr>
            <p:cNvSpPr/>
            <p:nvPr/>
          </p:nvSpPr>
          <p:spPr>
            <a:xfrm>
              <a:off x="6896490" y="3487750"/>
              <a:ext cx="3877663" cy="1008366"/>
            </a:xfrm>
            <a:custGeom>
              <a:avLst/>
              <a:gdLst>
                <a:gd name="connsiteX0" fmla="*/ 3726435 w 3877663"/>
                <a:gd name="connsiteY0" fmla="*/ 0 h 1008366"/>
                <a:gd name="connsiteX1" fmla="*/ 3877664 w 3877663"/>
                <a:gd name="connsiteY1" fmla="*/ 151255 h 1008366"/>
                <a:gd name="connsiteX2" fmla="*/ 3877664 w 3877663"/>
                <a:gd name="connsiteY2" fmla="*/ 857112 h 1008366"/>
                <a:gd name="connsiteX3" fmla="*/ 3726435 w 3877663"/>
                <a:gd name="connsiteY3" fmla="*/ 1008367 h 1008366"/>
                <a:gd name="connsiteX4" fmla="*/ 151229 w 3877663"/>
                <a:gd name="connsiteY4" fmla="*/ 1008367 h 1008366"/>
                <a:gd name="connsiteX5" fmla="*/ 0 w 3877663"/>
                <a:gd name="connsiteY5" fmla="*/ 857112 h 1008366"/>
                <a:gd name="connsiteX6" fmla="*/ 0 w 3877663"/>
                <a:gd name="connsiteY6" fmla="*/ 151255 h 1008366"/>
                <a:gd name="connsiteX7" fmla="*/ 151229 w 3877663"/>
                <a:gd name="connsiteY7" fmla="*/ 0 h 1008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7663" h="1008366">
                  <a:moveTo>
                    <a:pt x="3726435" y="0"/>
                  </a:moveTo>
                  <a:cubicBezTo>
                    <a:pt x="3809956" y="0"/>
                    <a:pt x="3877664" y="67719"/>
                    <a:pt x="3877664" y="151255"/>
                  </a:cubicBezTo>
                  <a:lnTo>
                    <a:pt x="3877664" y="857112"/>
                  </a:lnTo>
                  <a:cubicBezTo>
                    <a:pt x="3877664" y="940648"/>
                    <a:pt x="3809956" y="1008367"/>
                    <a:pt x="3726435" y="1008367"/>
                  </a:cubicBezTo>
                  <a:lnTo>
                    <a:pt x="151229" y="1008367"/>
                  </a:lnTo>
                  <a:cubicBezTo>
                    <a:pt x="67707" y="1008367"/>
                    <a:pt x="0" y="940648"/>
                    <a:pt x="0" y="857112"/>
                  </a:cubicBezTo>
                  <a:lnTo>
                    <a:pt x="0" y="151255"/>
                  </a:lnTo>
                  <a:cubicBezTo>
                    <a:pt x="0" y="67719"/>
                    <a:pt x="67707" y="0"/>
                    <a:pt x="151229" y="0"/>
                  </a:cubicBezTo>
                  <a:close/>
                </a:path>
              </a:pathLst>
            </a:custGeom>
            <a:noFill/>
            <a:ln w="7754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CF4463F-E97C-C6F0-A8DB-147230E8BA81}"/>
                </a:ext>
              </a:extLst>
            </p:cNvPr>
            <p:cNvSpPr txBox="1"/>
            <p:nvPr/>
          </p:nvSpPr>
          <p:spPr>
            <a:xfrm>
              <a:off x="8290195" y="3500205"/>
              <a:ext cx="1082497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b="1" spc="0" baseline="0">
                  <a:ln/>
                  <a:solidFill>
                    <a:srgbClr val="B85450"/>
                  </a:solidFill>
                  <a:latin typeface="Helvetica"/>
                  <a:cs typeface="Helvetica"/>
                  <a:sym typeface="Helvetica"/>
                  <a:rtl val="0"/>
                </a:rPr>
                <a:t>ArceOS modules</a:t>
              </a: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6A419E40-963A-A849-654F-B47ACB32AA61}"/>
                </a:ext>
              </a:extLst>
            </p:cNvPr>
            <p:cNvSpPr/>
            <p:nvPr/>
          </p:nvSpPr>
          <p:spPr>
            <a:xfrm>
              <a:off x="6896490" y="4573683"/>
              <a:ext cx="3877663" cy="1163500"/>
            </a:xfrm>
            <a:custGeom>
              <a:avLst/>
              <a:gdLst>
                <a:gd name="connsiteX0" fmla="*/ 3703169 w 3877663"/>
                <a:gd name="connsiteY0" fmla="*/ 0 h 1163500"/>
                <a:gd name="connsiteX1" fmla="*/ 3877664 w 3877663"/>
                <a:gd name="connsiteY1" fmla="*/ 174525 h 1163500"/>
                <a:gd name="connsiteX2" fmla="*/ 3877664 w 3877663"/>
                <a:gd name="connsiteY2" fmla="*/ 988975 h 1163500"/>
                <a:gd name="connsiteX3" fmla="*/ 3703169 w 3877663"/>
                <a:gd name="connsiteY3" fmla="*/ 1163500 h 1163500"/>
                <a:gd name="connsiteX4" fmla="*/ 174495 w 3877663"/>
                <a:gd name="connsiteY4" fmla="*/ 1163500 h 1163500"/>
                <a:gd name="connsiteX5" fmla="*/ 0 w 3877663"/>
                <a:gd name="connsiteY5" fmla="*/ 988975 h 1163500"/>
                <a:gd name="connsiteX6" fmla="*/ 0 w 3877663"/>
                <a:gd name="connsiteY6" fmla="*/ 174525 h 1163500"/>
                <a:gd name="connsiteX7" fmla="*/ 174495 w 3877663"/>
                <a:gd name="connsiteY7" fmla="*/ 0 h 116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7663" h="1163500">
                  <a:moveTo>
                    <a:pt x="3703169" y="0"/>
                  </a:moveTo>
                  <a:cubicBezTo>
                    <a:pt x="3799540" y="0"/>
                    <a:pt x="3877664" y="78137"/>
                    <a:pt x="3877664" y="174525"/>
                  </a:cubicBezTo>
                  <a:lnTo>
                    <a:pt x="3877664" y="988975"/>
                  </a:lnTo>
                  <a:cubicBezTo>
                    <a:pt x="3877664" y="1085363"/>
                    <a:pt x="3799540" y="1163500"/>
                    <a:pt x="3703169" y="1163500"/>
                  </a:cubicBezTo>
                  <a:lnTo>
                    <a:pt x="174495" y="1163500"/>
                  </a:lnTo>
                  <a:cubicBezTo>
                    <a:pt x="78124" y="1163500"/>
                    <a:pt x="0" y="1085363"/>
                    <a:pt x="0" y="988975"/>
                  </a:cubicBezTo>
                  <a:lnTo>
                    <a:pt x="0" y="174525"/>
                  </a:lnTo>
                  <a:cubicBezTo>
                    <a:pt x="0" y="78137"/>
                    <a:pt x="78124" y="0"/>
                    <a:pt x="174495" y="0"/>
                  </a:cubicBezTo>
                  <a:close/>
                </a:path>
              </a:pathLst>
            </a:custGeom>
            <a:noFill/>
            <a:ln w="7754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880A3DA-DCB0-15BC-2389-CE04D648A2E9}"/>
                </a:ext>
              </a:extLst>
            </p:cNvPr>
            <p:cNvSpPr txBox="1"/>
            <p:nvPr/>
          </p:nvSpPr>
          <p:spPr>
            <a:xfrm>
              <a:off x="8352238" y="5532452"/>
              <a:ext cx="958412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b="1" spc="0" baseline="0">
                  <a:ln/>
                  <a:solidFill>
                    <a:srgbClr val="9673A6"/>
                  </a:solidFill>
                  <a:latin typeface="Helvetica"/>
                  <a:cs typeface="Helvetica"/>
                  <a:sym typeface="Helvetica"/>
                  <a:rtl val="0"/>
                </a:rPr>
                <a:t>ArceOS crates</a:t>
              </a: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6A729F8C-D9C0-0C82-D4C0-90E3EA469207}"/>
                </a:ext>
              </a:extLst>
            </p:cNvPr>
            <p:cNvSpPr/>
            <p:nvPr/>
          </p:nvSpPr>
          <p:spPr>
            <a:xfrm>
              <a:off x="7206703" y="1121966"/>
              <a:ext cx="3257237" cy="620533"/>
            </a:xfrm>
            <a:custGeom>
              <a:avLst/>
              <a:gdLst>
                <a:gd name="connsiteX0" fmla="*/ 3164173 w 3257237"/>
                <a:gd name="connsiteY0" fmla="*/ 0 h 620533"/>
                <a:gd name="connsiteX1" fmla="*/ 3257237 w 3257237"/>
                <a:gd name="connsiteY1" fmla="*/ 93080 h 620533"/>
                <a:gd name="connsiteX2" fmla="*/ 3257237 w 3257237"/>
                <a:gd name="connsiteY2" fmla="*/ 527453 h 620533"/>
                <a:gd name="connsiteX3" fmla="*/ 3164173 w 3257237"/>
                <a:gd name="connsiteY3" fmla="*/ 620534 h 620533"/>
                <a:gd name="connsiteX4" fmla="*/ 93064 w 3257237"/>
                <a:gd name="connsiteY4" fmla="*/ 620534 h 620533"/>
                <a:gd name="connsiteX5" fmla="*/ 0 w 3257237"/>
                <a:gd name="connsiteY5" fmla="*/ 527453 h 620533"/>
                <a:gd name="connsiteX6" fmla="*/ 0 w 3257237"/>
                <a:gd name="connsiteY6" fmla="*/ 93080 h 620533"/>
                <a:gd name="connsiteX7" fmla="*/ 93064 w 3257237"/>
                <a:gd name="connsiteY7" fmla="*/ 0 h 620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7237" h="620533">
                  <a:moveTo>
                    <a:pt x="3164173" y="0"/>
                  </a:moveTo>
                  <a:cubicBezTo>
                    <a:pt x="3215571" y="0"/>
                    <a:pt x="3257237" y="41673"/>
                    <a:pt x="3257237" y="93080"/>
                  </a:cubicBezTo>
                  <a:lnTo>
                    <a:pt x="3257237" y="527453"/>
                  </a:lnTo>
                  <a:cubicBezTo>
                    <a:pt x="3257237" y="578860"/>
                    <a:pt x="3215571" y="620534"/>
                    <a:pt x="3164173" y="620534"/>
                  </a:cubicBezTo>
                  <a:lnTo>
                    <a:pt x="93064" y="620534"/>
                  </a:lnTo>
                  <a:cubicBezTo>
                    <a:pt x="41666" y="620534"/>
                    <a:pt x="0" y="578860"/>
                    <a:pt x="0" y="527453"/>
                  </a:cubicBezTo>
                  <a:lnTo>
                    <a:pt x="0" y="93080"/>
                  </a:lnTo>
                  <a:cubicBezTo>
                    <a:pt x="0" y="41673"/>
                    <a:pt x="41666" y="0"/>
                    <a:pt x="93064" y="0"/>
                  </a:cubicBezTo>
                  <a:close/>
                </a:path>
              </a:pathLst>
            </a:custGeom>
            <a:noFill/>
            <a:ln w="7754" cap="flat">
              <a:solidFill>
                <a:srgbClr val="99999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1220580-699C-8CD6-626B-44DA59249C4E}"/>
                </a:ext>
              </a:extLst>
            </p:cNvPr>
            <p:cNvSpPr txBox="1"/>
            <p:nvPr/>
          </p:nvSpPr>
          <p:spPr>
            <a:xfrm>
              <a:off x="8464690" y="1134421"/>
              <a:ext cx="733508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b="1" spc="0" baseline="0">
                  <a:ln/>
                  <a:solidFill>
                    <a:srgbClr val="666666"/>
                  </a:solidFill>
                  <a:latin typeface="Helvetica"/>
                  <a:cs typeface="Helvetica"/>
                  <a:sym typeface="Helvetica"/>
                  <a:rtl val="0"/>
                </a:rPr>
                <a:t>User Apps</a:t>
              </a: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5536BFD7-6F26-22AD-D1A7-5B05CE27CF43}"/>
                </a:ext>
              </a:extLst>
            </p:cNvPr>
            <p:cNvSpPr/>
            <p:nvPr/>
          </p:nvSpPr>
          <p:spPr>
            <a:xfrm>
              <a:off x="9925178" y="4418550"/>
              <a:ext cx="15278" cy="183445"/>
            </a:xfrm>
            <a:custGeom>
              <a:avLst/>
              <a:gdLst>
                <a:gd name="connsiteX0" fmla="*/ 15278 w 15278"/>
                <a:gd name="connsiteY0" fmla="*/ 0 h 183445"/>
                <a:gd name="connsiteX1" fmla="*/ 0 w 15278"/>
                <a:gd name="connsiteY1" fmla="*/ 183445 h 18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78" h="183445">
                  <a:moveTo>
                    <a:pt x="15278" y="0"/>
                  </a:moveTo>
                  <a:lnTo>
                    <a:pt x="0" y="183445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7800CFA2-F838-0C2C-B251-FD5B9239F667}"/>
                </a:ext>
              </a:extLst>
            </p:cNvPr>
            <p:cNvSpPr/>
            <p:nvPr/>
          </p:nvSpPr>
          <p:spPr>
            <a:xfrm>
              <a:off x="9899275" y="4586249"/>
              <a:ext cx="54054" cy="56391"/>
            </a:xfrm>
            <a:custGeom>
              <a:avLst/>
              <a:gdLst>
                <a:gd name="connsiteX0" fmla="*/ 22490 w 54054"/>
                <a:gd name="connsiteY0" fmla="*/ 56391 h 56391"/>
                <a:gd name="connsiteX1" fmla="*/ 0 w 54054"/>
                <a:gd name="connsiteY1" fmla="*/ 0 h 56391"/>
                <a:gd name="connsiteX2" fmla="*/ 25903 w 54054"/>
                <a:gd name="connsiteY2" fmla="*/ 15746 h 56391"/>
                <a:gd name="connsiteX3" fmla="*/ 54055 w 54054"/>
                <a:gd name="connsiteY3" fmla="*/ 4499 h 5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54" h="56391">
                  <a:moveTo>
                    <a:pt x="22490" y="56391"/>
                  </a:moveTo>
                  <a:lnTo>
                    <a:pt x="0" y="0"/>
                  </a:lnTo>
                  <a:lnTo>
                    <a:pt x="25903" y="15746"/>
                  </a:lnTo>
                  <a:lnTo>
                    <a:pt x="54055" y="4499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DF6E229D-D62B-04E5-5A72-D7785C441179}"/>
                </a:ext>
              </a:extLst>
            </p:cNvPr>
            <p:cNvSpPr/>
            <p:nvPr/>
          </p:nvSpPr>
          <p:spPr>
            <a:xfrm>
              <a:off x="10444552" y="4418550"/>
              <a:ext cx="15278" cy="183445"/>
            </a:xfrm>
            <a:custGeom>
              <a:avLst/>
              <a:gdLst>
                <a:gd name="connsiteX0" fmla="*/ 0 w 15278"/>
                <a:gd name="connsiteY0" fmla="*/ 0 h 183445"/>
                <a:gd name="connsiteX1" fmla="*/ 15278 w 15278"/>
                <a:gd name="connsiteY1" fmla="*/ 183445 h 18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78" h="183445">
                  <a:moveTo>
                    <a:pt x="0" y="0"/>
                  </a:moveTo>
                  <a:lnTo>
                    <a:pt x="15278" y="183445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1D3D099D-115A-3314-1D6C-F272030CA5C0}"/>
                </a:ext>
              </a:extLst>
            </p:cNvPr>
            <p:cNvSpPr/>
            <p:nvPr/>
          </p:nvSpPr>
          <p:spPr>
            <a:xfrm>
              <a:off x="10431678" y="4586249"/>
              <a:ext cx="54054" cy="56391"/>
            </a:xfrm>
            <a:custGeom>
              <a:avLst/>
              <a:gdLst>
                <a:gd name="connsiteX0" fmla="*/ 31564 w 54054"/>
                <a:gd name="connsiteY0" fmla="*/ 56391 h 56391"/>
                <a:gd name="connsiteX1" fmla="*/ 0 w 54054"/>
                <a:gd name="connsiteY1" fmla="*/ 4499 h 56391"/>
                <a:gd name="connsiteX2" fmla="*/ 28152 w 54054"/>
                <a:gd name="connsiteY2" fmla="*/ 15746 h 56391"/>
                <a:gd name="connsiteX3" fmla="*/ 54055 w 54054"/>
                <a:gd name="connsiteY3" fmla="*/ 0 h 5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54" h="56391">
                  <a:moveTo>
                    <a:pt x="31564" y="56391"/>
                  </a:moveTo>
                  <a:lnTo>
                    <a:pt x="0" y="4499"/>
                  </a:lnTo>
                  <a:lnTo>
                    <a:pt x="28152" y="15746"/>
                  </a:lnTo>
                  <a:lnTo>
                    <a:pt x="54055" y="0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2D37CB4-9333-B89B-2607-14ED3EB908F4}"/>
                </a:ext>
              </a:extLst>
            </p:cNvPr>
            <p:cNvSpPr/>
            <p:nvPr/>
          </p:nvSpPr>
          <p:spPr>
            <a:xfrm>
              <a:off x="9688408" y="4108283"/>
              <a:ext cx="1008192" cy="310266"/>
            </a:xfrm>
            <a:custGeom>
              <a:avLst/>
              <a:gdLst>
                <a:gd name="connsiteX0" fmla="*/ 961661 w 1008192"/>
                <a:gd name="connsiteY0" fmla="*/ 0 h 310266"/>
                <a:gd name="connsiteX1" fmla="*/ 1008193 w 1008192"/>
                <a:gd name="connsiteY1" fmla="*/ 46540 h 310266"/>
                <a:gd name="connsiteX2" fmla="*/ 1008193 w 1008192"/>
                <a:gd name="connsiteY2" fmla="*/ 263727 h 310266"/>
                <a:gd name="connsiteX3" fmla="*/ 961661 w 1008192"/>
                <a:gd name="connsiteY3" fmla="*/ 310267 h 310266"/>
                <a:gd name="connsiteX4" fmla="*/ 46532 w 1008192"/>
                <a:gd name="connsiteY4" fmla="*/ 310267 h 310266"/>
                <a:gd name="connsiteX5" fmla="*/ 0 w 1008192"/>
                <a:gd name="connsiteY5" fmla="*/ 263727 h 310266"/>
                <a:gd name="connsiteX6" fmla="*/ 0 w 1008192"/>
                <a:gd name="connsiteY6" fmla="*/ 46540 h 310266"/>
                <a:gd name="connsiteX7" fmla="*/ 46532 w 1008192"/>
                <a:gd name="connsiteY7" fmla="*/ 0 h 3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8192" h="310266">
                  <a:moveTo>
                    <a:pt x="961661" y="0"/>
                  </a:moveTo>
                  <a:cubicBezTo>
                    <a:pt x="987360" y="0"/>
                    <a:pt x="1008193" y="20837"/>
                    <a:pt x="1008193" y="46540"/>
                  </a:cubicBezTo>
                  <a:lnTo>
                    <a:pt x="1008193" y="263727"/>
                  </a:lnTo>
                  <a:cubicBezTo>
                    <a:pt x="1008193" y="289430"/>
                    <a:pt x="987360" y="310267"/>
                    <a:pt x="961661" y="310267"/>
                  </a:cubicBezTo>
                  <a:lnTo>
                    <a:pt x="46532" y="310267"/>
                  </a:lnTo>
                  <a:cubicBezTo>
                    <a:pt x="20833" y="310267"/>
                    <a:pt x="0" y="289430"/>
                    <a:pt x="0" y="263727"/>
                  </a:cubicBezTo>
                  <a:lnTo>
                    <a:pt x="0" y="46540"/>
                  </a:lnTo>
                  <a:cubicBezTo>
                    <a:pt x="0" y="20837"/>
                    <a:pt x="20833" y="0"/>
                    <a:pt x="46532" y="0"/>
                  </a:cubicBezTo>
                  <a:close/>
                </a:path>
              </a:pathLst>
            </a:custGeom>
            <a:solidFill>
              <a:srgbClr val="F8CECC"/>
            </a:solidFill>
            <a:ln w="762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2565CB7-7BFC-1079-CD4D-4BB80060EE99}"/>
                </a:ext>
              </a:extLst>
            </p:cNvPr>
            <p:cNvSpPr txBox="1"/>
            <p:nvPr/>
          </p:nvSpPr>
          <p:spPr>
            <a:xfrm>
              <a:off x="9965346" y="4144008"/>
              <a:ext cx="446561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axnet</a:t>
              </a:r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1944689F-3D76-6631-E973-1F202E211612}"/>
                </a:ext>
              </a:extLst>
            </p:cNvPr>
            <p:cNvSpPr/>
            <p:nvPr/>
          </p:nvSpPr>
          <p:spPr>
            <a:xfrm>
              <a:off x="8098566" y="4418550"/>
              <a:ext cx="7755" cy="183290"/>
            </a:xfrm>
            <a:custGeom>
              <a:avLst/>
              <a:gdLst>
                <a:gd name="connsiteX0" fmla="*/ 0 w 7755"/>
                <a:gd name="connsiteY0" fmla="*/ 0 h 183290"/>
                <a:gd name="connsiteX1" fmla="*/ 0 w 7755"/>
                <a:gd name="connsiteY1" fmla="*/ 183290 h 1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55" h="183290">
                  <a:moveTo>
                    <a:pt x="0" y="0"/>
                  </a:moveTo>
                  <a:lnTo>
                    <a:pt x="0" y="183290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6C2BA981-7540-F761-9E52-A721CC4F4BB6}"/>
                </a:ext>
              </a:extLst>
            </p:cNvPr>
            <p:cNvSpPr/>
            <p:nvPr/>
          </p:nvSpPr>
          <p:spPr>
            <a:xfrm>
              <a:off x="8071422" y="4588266"/>
              <a:ext cx="54287" cy="54296"/>
            </a:xfrm>
            <a:custGeom>
              <a:avLst/>
              <a:gdLst>
                <a:gd name="connsiteX0" fmla="*/ 27144 w 54287"/>
                <a:gd name="connsiteY0" fmla="*/ 54297 h 54296"/>
                <a:gd name="connsiteX1" fmla="*/ 0 w 54287"/>
                <a:gd name="connsiteY1" fmla="*/ 0 h 54296"/>
                <a:gd name="connsiteX2" fmla="*/ 27144 w 54287"/>
                <a:gd name="connsiteY2" fmla="*/ 13574 h 54296"/>
                <a:gd name="connsiteX3" fmla="*/ 54287 w 54287"/>
                <a:gd name="connsiteY3" fmla="*/ 0 h 5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87" h="54296">
                  <a:moveTo>
                    <a:pt x="27144" y="54297"/>
                  </a:moveTo>
                  <a:lnTo>
                    <a:pt x="0" y="0"/>
                  </a:lnTo>
                  <a:lnTo>
                    <a:pt x="27144" y="13574"/>
                  </a:lnTo>
                  <a:lnTo>
                    <a:pt x="54287" y="0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E474DE2D-65ED-C686-4AC4-E1F0E3110852}"/>
                </a:ext>
              </a:extLst>
            </p:cNvPr>
            <p:cNvSpPr/>
            <p:nvPr/>
          </p:nvSpPr>
          <p:spPr>
            <a:xfrm>
              <a:off x="7749576" y="4108283"/>
              <a:ext cx="697979" cy="310266"/>
            </a:xfrm>
            <a:custGeom>
              <a:avLst/>
              <a:gdLst>
                <a:gd name="connsiteX0" fmla="*/ 651447 w 697979"/>
                <a:gd name="connsiteY0" fmla="*/ 0 h 310266"/>
                <a:gd name="connsiteX1" fmla="*/ 697979 w 697979"/>
                <a:gd name="connsiteY1" fmla="*/ 46540 h 310266"/>
                <a:gd name="connsiteX2" fmla="*/ 697979 w 697979"/>
                <a:gd name="connsiteY2" fmla="*/ 263727 h 310266"/>
                <a:gd name="connsiteX3" fmla="*/ 651447 w 697979"/>
                <a:gd name="connsiteY3" fmla="*/ 310267 h 310266"/>
                <a:gd name="connsiteX4" fmla="*/ 46532 w 697979"/>
                <a:gd name="connsiteY4" fmla="*/ 310267 h 310266"/>
                <a:gd name="connsiteX5" fmla="*/ 0 w 697979"/>
                <a:gd name="connsiteY5" fmla="*/ 263727 h 310266"/>
                <a:gd name="connsiteX6" fmla="*/ 0 w 697979"/>
                <a:gd name="connsiteY6" fmla="*/ 46540 h 310266"/>
                <a:gd name="connsiteX7" fmla="*/ 46532 w 697979"/>
                <a:gd name="connsiteY7" fmla="*/ 0 h 3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7979" h="310266">
                  <a:moveTo>
                    <a:pt x="651447" y="0"/>
                  </a:moveTo>
                  <a:cubicBezTo>
                    <a:pt x="677146" y="0"/>
                    <a:pt x="697979" y="20837"/>
                    <a:pt x="697979" y="46540"/>
                  </a:cubicBezTo>
                  <a:lnTo>
                    <a:pt x="697979" y="263727"/>
                  </a:lnTo>
                  <a:cubicBezTo>
                    <a:pt x="697979" y="289430"/>
                    <a:pt x="677146" y="310267"/>
                    <a:pt x="651447" y="310267"/>
                  </a:cubicBezTo>
                  <a:lnTo>
                    <a:pt x="46532" y="310267"/>
                  </a:lnTo>
                  <a:cubicBezTo>
                    <a:pt x="20833" y="310267"/>
                    <a:pt x="0" y="289430"/>
                    <a:pt x="0" y="263727"/>
                  </a:cubicBezTo>
                  <a:lnTo>
                    <a:pt x="0" y="46540"/>
                  </a:lnTo>
                  <a:cubicBezTo>
                    <a:pt x="0" y="20837"/>
                    <a:pt x="20833" y="0"/>
                    <a:pt x="46532" y="0"/>
                  </a:cubicBezTo>
                  <a:close/>
                </a:path>
              </a:pathLst>
            </a:custGeom>
            <a:solidFill>
              <a:srgbClr val="F8CECC"/>
            </a:solidFill>
            <a:ln w="762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346DE43-BDFB-DFAF-5301-4A9D9E22B1C2}"/>
                </a:ext>
              </a:extLst>
            </p:cNvPr>
            <p:cNvSpPr txBox="1"/>
            <p:nvPr/>
          </p:nvSpPr>
          <p:spPr>
            <a:xfrm>
              <a:off x="7848142" y="4144008"/>
              <a:ext cx="493093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axtask</a:t>
              </a: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F7858D68-F0BE-E5D1-FDEA-93631CB55BB2}"/>
                </a:ext>
              </a:extLst>
            </p:cNvPr>
            <p:cNvSpPr/>
            <p:nvPr/>
          </p:nvSpPr>
          <p:spPr>
            <a:xfrm>
              <a:off x="7749576" y="3720450"/>
              <a:ext cx="697979" cy="310266"/>
            </a:xfrm>
            <a:custGeom>
              <a:avLst/>
              <a:gdLst>
                <a:gd name="connsiteX0" fmla="*/ 651447 w 697979"/>
                <a:gd name="connsiteY0" fmla="*/ 0 h 310266"/>
                <a:gd name="connsiteX1" fmla="*/ 697979 w 697979"/>
                <a:gd name="connsiteY1" fmla="*/ 46540 h 310266"/>
                <a:gd name="connsiteX2" fmla="*/ 697979 w 697979"/>
                <a:gd name="connsiteY2" fmla="*/ 263727 h 310266"/>
                <a:gd name="connsiteX3" fmla="*/ 651447 w 697979"/>
                <a:gd name="connsiteY3" fmla="*/ 310267 h 310266"/>
                <a:gd name="connsiteX4" fmla="*/ 46532 w 697979"/>
                <a:gd name="connsiteY4" fmla="*/ 310267 h 310266"/>
                <a:gd name="connsiteX5" fmla="*/ 0 w 697979"/>
                <a:gd name="connsiteY5" fmla="*/ 263727 h 310266"/>
                <a:gd name="connsiteX6" fmla="*/ 0 w 697979"/>
                <a:gd name="connsiteY6" fmla="*/ 46540 h 310266"/>
                <a:gd name="connsiteX7" fmla="*/ 46532 w 697979"/>
                <a:gd name="connsiteY7" fmla="*/ 0 h 3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7979" h="310266">
                  <a:moveTo>
                    <a:pt x="651447" y="0"/>
                  </a:moveTo>
                  <a:cubicBezTo>
                    <a:pt x="677146" y="0"/>
                    <a:pt x="697979" y="20837"/>
                    <a:pt x="697979" y="46540"/>
                  </a:cubicBezTo>
                  <a:lnTo>
                    <a:pt x="697979" y="263727"/>
                  </a:lnTo>
                  <a:cubicBezTo>
                    <a:pt x="697979" y="289430"/>
                    <a:pt x="677146" y="310267"/>
                    <a:pt x="651447" y="310267"/>
                  </a:cubicBezTo>
                  <a:lnTo>
                    <a:pt x="46532" y="310267"/>
                  </a:lnTo>
                  <a:cubicBezTo>
                    <a:pt x="20833" y="310267"/>
                    <a:pt x="0" y="289430"/>
                    <a:pt x="0" y="263727"/>
                  </a:cubicBezTo>
                  <a:lnTo>
                    <a:pt x="0" y="46540"/>
                  </a:lnTo>
                  <a:cubicBezTo>
                    <a:pt x="0" y="20837"/>
                    <a:pt x="20833" y="0"/>
                    <a:pt x="46532" y="0"/>
                  </a:cubicBezTo>
                  <a:close/>
                </a:path>
              </a:pathLst>
            </a:custGeom>
            <a:solidFill>
              <a:srgbClr val="F8CECC"/>
            </a:solidFill>
            <a:ln w="7754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2D0FEA1-4927-D258-67B6-1C1C9B2B3A07}"/>
                </a:ext>
              </a:extLst>
            </p:cNvPr>
            <p:cNvSpPr txBox="1"/>
            <p:nvPr/>
          </p:nvSpPr>
          <p:spPr>
            <a:xfrm>
              <a:off x="7801610" y="3756175"/>
              <a:ext cx="586156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axconfig</a:t>
              </a: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B8424CE5-3526-FA9C-D920-0C99911CED6F}"/>
                </a:ext>
              </a:extLst>
            </p:cNvPr>
            <p:cNvSpPr/>
            <p:nvPr/>
          </p:nvSpPr>
          <p:spPr>
            <a:xfrm>
              <a:off x="6974043" y="3720450"/>
              <a:ext cx="697979" cy="310266"/>
            </a:xfrm>
            <a:custGeom>
              <a:avLst/>
              <a:gdLst>
                <a:gd name="connsiteX0" fmla="*/ 651447 w 697979"/>
                <a:gd name="connsiteY0" fmla="*/ 0 h 310266"/>
                <a:gd name="connsiteX1" fmla="*/ 697979 w 697979"/>
                <a:gd name="connsiteY1" fmla="*/ 46540 h 310266"/>
                <a:gd name="connsiteX2" fmla="*/ 697979 w 697979"/>
                <a:gd name="connsiteY2" fmla="*/ 263727 h 310266"/>
                <a:gd name="connsiteX3" fmla="*/ 651447 w 697979"/>
                <a:gd name="connsiteY3" fmla="*/ 310267 h 310266"/>
                <a:gd name="connsiteX4" fmla="*/ 46532 w 697979"/>
                <a:gd name="connsiteY4" fmla="*/ 310267 h 310266"/>
                <a:gd name="connsiteX5" fmla="*/ 0 w 697979"/>
                <a:gd name="connsiteY5" fmla="*/ 263727 h 310266"/>
                <a:gd name="connsiteX6" fmla="*/ 0 w 697979"/>
                <a:gd name="connsiteY6" fmla="*/ 46540 h 310266"/>
                <a:gd name="connsiteX7" fmla="*/ 46532 w 697979"/>
                <a:gd name="connsiteY7" fmla="*/ 0 h 3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7979" h="310266">
                  <a:moveTo>
                    <a:pt x="651447" y="0"/>
                  </a:moveTo>
                  <a:cubicBezTo>
                    <a:pt x="677146" y="0"/>
                    <a:pt x="697979" y="20837"/>
                    <a:pt x="697979" y="46540"/>
                  </a:cubicBezTo>
                  <a:lnTo>
                    <a:pt x="697979" y="263727"/>
                  </a:lnTo>
                  <a:cubicBezTo>
                    <a:pt x="697979" y="289430"/>
                    <a:pt x="677146" y="310267"/>
                    <a:pt x="651447" y="310267"/>
                  </a:cubicBezTo>
                  <a:lnTo>
                    <a:pt x="46532" y="310267"/>
                  </a:lnTo>
                  <a:cubicBezTo>
                    <a:pt x="20833" y="310267"/>
                    <a:pt x="0" y="289430"/>
                    <a:pt x="0" y="263727"/>
                  </a:cubicBezTo>
                  <a:lnTo>
                    <a:pt x="0" y="46540"/>
                  </a:lnTo>
                  <a:cubicBezTo>
                    <a:pt x="0" y="20837"/>
                    <a:pt x="20833" y="0"/>
                    <a:pt x="46532" y="0"/>
                  </a:cubicBezTo>
                  <a:close/>
                </a:path>
              </a:pathLst>
            </a:custGeom>
            <a:solidFill>
              <a:srgbClr val="F8CECC"/>
            </a:solidFill>
            <a:ln w="762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77BF21B-B85A-6206-B0FF-D6B338CDAE7E}"/>
                </a:ext>
              </a:extLst>
            </p:cNvPr>
            <p:cNvSpPr txBox="1"/>
            <p:nvPr/>
          </p:nvSpPr>
          <p:spPr>
            <a:xfrm>
              <a:off x="6991178" y="3756175"/>
              <a:ext cx="655954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 dirty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axruntime</a:t>
              </a: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CC1843E1-74E6-E2F0-A1FF-C75A6F91D2CD}"/>
                </a:ext>
              </a:extLst>
            </p:cNvPr>
            <p:cNvSpPr/>
            <p:nvPr/>
          </p:nvSpPr>
          <p:spPr>
            <a:xfrm>
              <a:off x="8525109" y="3720450"/>
              <a:ext cx="697979" cy="310266"/>
            </a:xfrm>
            <a:custGeom>
              <a:avLst/>
              <a:gdLst>
                <a:gd name="connsiteX0" fmla="*/ 651447 w 697979"/>
                <a:gd name="connsiteY0" fmla="*/ 0 h 310266"/>
                <a:gd name="connsiteX1" fmla="*/ 697979 w 697979"/>
                <a:gd name="connsiteY1" fmla="*/ 46540 h 310266"/>
                <a:gd name="connsiteX2" fmla="*/ 697979 w 697979"/>
                <a:gd name="connsiteY2" fmla="*/ 263727 h 310266"/>
                <a:gd name="connsiteX3" fmla="*/ 651447 w 697979"/>
                <a:gd name="connsiteY3" fmla="*/ 310267 h 310266"/>
                <a:gd name="connsiteX4" fmla="*/ 46532 w 697979"/>
                <a:gd name="connsiteY4" fmla="*/ 310267 h 310266"/>
                <a:gd name="connsiteX5" fmla="*/ 0 w 697979"/>
                <a:gd name="connsiteY5" fmla="*/ 263727 h 310266"/>
                <a:gd name="connsiteX6" fmla="*/ 0 w 697979"/>
                <a:gd name="connsiteY6" fmla="*/ 46540 h 310266"/>
                <a:gd name="connsiteX7" fmla="*/ 46532 w 697979"/>
                <a:gd name="connsiteY7" fmla="*/ 0 h 3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7979" h="310266">
                  <a:moveTo>
                    <a:pt x="651447" y="0"/>
                  </a:moveTo>
                  <a:cubicBezTo>
                    <a:pt x="677146" y="0"/>
                    <a:pt x="697979" y="20837"/>
                    <a:pt x="697979" y="46540"/>
                  </a:cubicBezTo>
                  <a:lnTo>
                    <a:pt x="697979" y="263727"/>
                  </a:lnTo>
                  <a:cubicBezTo>
                    <a:pt x="697979" y="289430"/>
                    <a:pt x="677146" y="310267"/>
                    <a:pt x="651447" y="310267"/>
                  </a:cubicBezTo>
                  <a:lnTo>
                    <a:pt x="46532" y="310267"/>
                  </a:lnTo>
                  <a:cubicBezTo>
                    <a:pt x="20833" y="310267"/>
                    <a:pt x="0" y="289430"/>
                    <a:pt x="0" y="263727"/>
                  </a:cubicBezTo>
                  <a:lnTo>
                    <a:pt x="0" y="46540"/>
                  </a:lnTo>
                  <a:cubicBezTo>
                    <a:pt x="0" y="20837"/>
                    <a:pt x="20833" y="0"/>
                    <a:pt x="46532" y="0"/>
                  </a:cubicBezTo>
                  <a:close/>
                </a:path>
              </a:pathLst>
            </a:custGeom>
            <a:solidFill>
              <a:srgbClr val="F8CECC"/>
            </a:solidFill>
            <a:ln w="7754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7BDD71E-0466-E1A6-04D6-3997830C09C4}"/>
                </a:ext>
              </a:extLst>
            </p:cNvPr>
            <p:cNvSpPr txBox="1"/>
            <p:nvPr/>
          </p:nvSpPr>
          <p:spPr>
            <a:xfrm>
              <a:off x="8650818" y="3756175"/>
              <a:ext cx="438805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axhal</a:t>
              </a: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E1AECC57-ECFC-4858-642F-6CCE0EF2771C}"/>
                </a:ext>
              </a:extLst>
            </p:cNvPr>
            <p:cNvSpPr/>
            <p:nvPr/>
          </p:nvSpPr>
          <p:spPr>
            <a:xfrm>
              <a:off x="8781267" y="4418550"/>
              <a:ext cx="15278" cy="183445"/>
            </a:xfrm>
            <a:custGeom>
              <a:avLst/>
              <a:gdLst>
                <a:gd name="connsiteX0" fmla="*/ 15278 w 15278"/>
                <a:gd name="connsiteY0" fmla="*/ 0 h 183445"/>
                <a:gd name="connsiteX1" fmla="*/ 0 w 15278"/>
                <a:gd name="connsiteY1" fmla="*/ 183445 h 18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78" h="183445">
                  <a:moveTo>
                    <a:pt x="15278" y="0"/>
                  </a:moveTo>
                  <a:lnTo>
                    <a:pt x="0" y="183445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AE11887F-0A77-C700-BD89-674420C0815B}"/>
                </a:ext>
              </a:extLst>
            </p:cNvPr>
            <p:cNvSpPr/>
            <p:nvPr/>
          </p:nvSpPr>
          <p:spPr>
            <a:xfrm>
              <a:off x="8755364" y="4586249"/>
              <a:ext cx="54054" cy="56391"/>
            </a:xfrm>
            <a:custGeom>
              <a:avLst/>
              <a:gdLst>
                <a:gd name="connsiteX0" fmla="*/ 22490 w 54054"/>
                <a:gd name="connsiteY0" fmla="*/ 56391 h 56391"/>
                <a:gd name="connsiteX1" fmla="*/ 0 w 54054"/>
                <a:gd name="connsiteY1" fmla="*/ 0 h 56391"/>
                <a:gd name="connsiteX2" fmla="*/ 25903 w 54054"/>
                <a:gd name="connsiteY2" fmla="*/ 15746 h 56391"/>
                <a:gd name="connsiteX3" fmla="*/ 54055 w 54054"/>
                <a:gd name="connsiteY3" fmla="*/ 4499 h 5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54" h="56391">
                  <a:moveTo>
                    <a:pt x="22490" y="56391"/>
                  </a:moveTo>
                  <a:lnTo>
                    <a:pt x="0" y="0"/>
                  </a:lnTo>
                  <a:lnTo>
                    <a:pt x="25903" y="15746"/>
                  </a:lnTo>
                  <a:lnTo>
                    <a:pt x="54055" y="4499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1B2EC6B5-882C-4B6D-54A4-9FCD94C7B45C}"/>
                </a:ext>
              </a:extLst>
            </p:cNvPr>
            <p:cNvSpPr/>
            <p:nvPr/>
          </p:nvSpPr>
          <p:spPr>
            <a:xfrm>
              <a:off x="8525109" y="4108283"/>
              <a:ext cx="1085745" cy="310266"/>
            </a:xfrm>
            <a:custGeom>
              <a:avLst/>
              <a:gdLst>
                <a:gd name="connsiteX0" fmla="*/ 1039214 w 1085745"/>
                <a:gd name="connsiteY0" fmla="*/ 0 h 310266"/>
                <a:gd name="connsiteX1" fmla="*/ 1085746 w 1085745"/>
                <a:gd name="connsiteY1" fmla="*/ 46540 h 310266"/>
                <a:gd name="connsiteX2" fmla="*/ 1085746 w 1085745"/>
                <a:gd name="connsiteY2" fmla="*/ 263727 h 310266"/>
                <a:gd name="connsiteX3" fmla="*/ 1039214 w 1085745"/>
                <a:gd name="connsiteY3" fmla="*/ 310267 h 310266"/>
                <a:gd name="connsiteX4" fmla="*/ 46532 w 1085745"/>
                <a:gd name="connsiteY4" fmla="*/ 310267 h 310266"/>
                <a:gd name="connsiteX5" fmla="*/ 0 w 1085745"/>
                <a:gd name="connsiteY5" fmla="*/ 263727 h 310266"/>
                <a:gd name="connsiteX6" fmla="*/ 0 w 1085745"/>
                <a:gd name="connsiteY6" fmla="*/ 46540 h 310266"/>
                <a:gd name="connsiteX7" fmla="*/ 46532 w 1085745"/>
                <a:gd name="connsiteY7" fmla="*/ 0 h 3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5745" h="310266">
                  <a:moveTo>
                    <a:pt x="1039214" y="0"/>
                  </a:moveTo>
                  <a:cubicBezTo>
                    <a:pt x="1064913" y="0"/>
                    <a:pt x="1085746" y="20837"/>
                    <a:pt x="1085746" y="46540"/>
                  </a:cubicBezTo>
                  <a:lnTo>
                    <a:pt x="1085746" y="263727"/>
                  </a:lnTo>
                  <a:cubicBezTo>
                    <a:pt x="1085746" y="289430"/>
                    <a:pt x="1064913" y="310267"/>
                    <a:pt x="1039214" y="310267"/>
                  </a:cubicBezTo>
                  <a:lnTo>
                    <a:pt x="46532" y="310267"/>
                  </a:lnTo>
                  <a:cubicBezTo>
                    <a:pt x="20833" y="310267"/>
                    <a:pt x="0" y="289430"/>
                    <a:pt x="0" y="263727"/>
                  </a:cubicBezTo>
                  <a:lnTo>
                    <a:pt x="0" y="46540"/>
                  </a:lnTo>
                  <a:cubicBezTo>
                    <a:pt x="0" y="20837"/>
                    <a:pt x="20833" y="0"/>
                    <a:pt x="46532" y="0"/>
                  </a:cubicBezTo>
                  <a:close/>
                </a:path>
              </a:pathLst>
            </a:custGeom>
            <a:solidFill>
              <a:srgbClr val="F8CECC"/>
            </a:solidFill>
            <a:ln w="7754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D63FD72-ABDF-A954-E39F-3BE4C670CBA2}"/>
                </a:ext>
              </a:extLst>
            </p:cNvPr>
            <p:cNvSpPr txBox="1"/>
            <p:nvPr/>
          </p:nvSpPr>
          <p:spPr>
            <a:xfrm>
              <a:off x="8778781" y="4144008"/>
              <a:ext cx="570646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axdriver</a:t>
              </a: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9B8C1948-9B98-CC5E-A230-F51A2693553F}"/>
                </a:ext>
              </a:extLst>
            </p:cNvPr>
            <p:cNvSpPr/>
            <p:nvPr/>
          </p:nvSpPr>
          <p:spPr>
            <a:xfrm>
              <a:off x="6974043" y="4651250"/>
              <a:ext cx="697979" cy="232700"/>
            </a:xfrm>
            <a:custGeom>
              <a:avLst/>
              <a:gdLst>
                <a:gd name="connsiteX0" fmla="*/ 663080 w 697979"/>
                <a:gd name="connsiteY0" fmla="*/ 0 h 232700"/>
                <a:gd name="connsiteX1" fmla="*/ 697979 w 697979"/>
                <a:gd name="connsiteY1" fmla="*/ 34905 h 232700"/>
                <a:gd name="connsiteX2" fmla="*/ 697979 w 697979"/>
                <a:gd name="connsiteY2" fmla="*/ 197795 h 232700"/>
                <a:gd name="connsiteX3" fmla="*/ 663080 w 697979"/>
                <a:gd name="connsiteY3" fmla="*/ 232700 h 232700"/>
                <a:gd name="connsiteX4" fmla="*/ 34899 w 697979"/>
                <a:gd name="connsiteY4" fmla="*/ 232700 h 232700"/>
                <a:gd name="connsiteX5" fmla="*/ 0 w 697979"/>
                <a:gd name="connsiteY5" fmla="*/ 197795 h 232700"/>
                <a:gd name="connsiteX6" fmla="*/ 0 w 697979"/>
                <a:gd name="connsiteY6" fmla="*/ 34905 h 232700"/>
                <a:gd name="connsiteX7" fmla="*/ 34899 w 697979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7979" h="232700">
                  <a:moveTo>
                    <a:pt x="663080" y="0"/>
                  </a:moveTo>
                  <a:cubicBezTo>
                    <a:pt x="682355" y="0"/>
                    <a:pt x="697979" y="15627"/>
                    <a:pt x="697979" y="34905"/>
                  </a:cubicBezTo>
                  <a:lnTo>
                    <a:pt x="697979" y="197795"/>
                  </a:lnTo>
                  <a:cubicBezTo>
                    <a:pt x="697979" y="217073"/>
                    <a:pt x="682355" y="232700"/>
                    <a:pt x="663080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7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E1D5E7"/>
            </a:solidFill>
            <a:ln w="7754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73E28CA1-C641-8384-56FE-75BCB50587B0}"/>
                </a:ext>
              </a:extLst>
            </p:cNvPr>
            <p:cNvSpPr txBox="1"/>
            <p:nvPr/>
          </p:nvSpPr>
          <p:spPr>
            <a:xfrm>
              <a:off x="7045465" y="4655948"/>
              <a:ext cx="547380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allocator</a:t>
              </a: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D3AB3B6B-5F89-29C7-3C0D-E50464A9F251}"/>
                </a:ext>
              </a:extLst>
            </p:cNvPr>
            <p:cNvSpPr/>
            <p:nvPr/>
          </p:nvSpPr>
          <p:spPr>
            <a:xfrm>
              <a:off x="7323033" y="4418550"/>
              <a:ext cx="7755" cy="183290"/>
            </a:xfrm>
            <a:custGeom>
              <a:avLst/>
              <a:gdLst>
                <a:gd name="connsiteX0" fmla="*/ 0 w 7755"/>
                <a:gd name="connsiteY0" fmla="*/ 0 h 183290"/>
                <a:gd name="connsiteX1" fmla="*/ 0 w 7755"/>
                <a:gd name="connsiteY1" fmla="*/ 183290 h 1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55" h="183290">
                  <a:moveTo>
                    <a:pt x="0" y="0"/>
                  </a:moveTo>
                  <a:lnTo>
                    <a:pt x="0" y="183290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45716A47-E77F-92E9-2F8B-A07849D5F25A}"/>
                </a:ext>
              </a:extLst>
            </p:cNvPr>
            <p:cNvSpPr/>
            <p:nvPr/>
          </p:nvSpPr>
          <p:spPr>
            <a:xfrm>
              <a:off x="7295889" y="4588266"/>
              <a:ext cx="54287" cy="54296"/>
            </a:xfrm>
            <a:custGeom>
              <a:avLst/>
              <a:gdLst>
                <a:gd name="connsiteX0" fmla="*/ 27144 w 54287"/>
                <a:gd name="connsiteY0" fmla="*/ 54297 h 54296"/>
                <a:gd name="connsiteX1" fmla="*/ 0 w 54287"/>
                <a:gd name="connsiteY1" fmla="*/ 0 h 54296"/>
                <a:gd name="connsiteX2" fmla="*/ 27144 w 54287"/>
                <a:gd name="connsiteY2" fmla="*/ 13574 h 54296"/>
                <a:gd name="connsiteX3" fmla="*/ 54287 w 54287"/>
                <a:gd name="connsiteY3" fmla="*/ 0 h 5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87" h="54296">
                  <a:moveTo>
                    <a:pt x="27144" y="54297"/>
                  </a:moveTo>
                  <a:lnTo>
                    <a:pt x="0" y="0"/>
                  </a:lnTo>
                  <a:lnTo>
                    <a:pt x="27144" y="13574"/>
                  </a:lnTo>
                  <a:lnTo>
                    <a:pt x="54287" y="0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45AC332A-AF61-9EC5-B614-C276CCBDE117}"/>
                </a:ext>
              </a:extLst>
            </p:cNvPr>
            <p:cNvSpPr/>
            <p:nvPr/>
          </p:nvSpPr>
          <p:spPr>
            <a:xfrm>
              <a:off x="6974043" y="4108283"/>
              <a:ext cx="697979" cy="310266"/>
            </a:xfrm>
            <a:custGeom>
              <a:avLst/>
              <a:gdLst>
                <a:gd name="connsiteX0" fmla="*/ 651447 w 697979"/>
                <a:gd name="connsiteY0" fmla="*/ 0 h 310266"/>
                <a:gd name="connsiteX1" fmla="*/ 697979 w 697979"/>
                <a:gd name="connsiteY1" fmla="*/ 46540 h 310266"/>
                <a:gd name="connsiteX2" fmla="*/ 697979 w 697979"/>
                <a:gd name="connsiteY2" fmla="*/ 263727 h 310266"/>
                <a:gd name="connsiteX3" fmla="*/ 651447 w 697979"/>
                <a:gd name="connsiteY3" fmla="*/ 310267 h 310266"/>
                <a:gd name="connsiteX4" fmla="*/ 46532 w 697979"/>
                <a:gd name="connsiteY4" fmla="*/ 310267 h 310266"/>
                <a:gd name="connsiteX5" fmla="*/ 0 w 697979"/>
                <a:gd name="connsiteY5" fmla="*/ 263727 h 310266"/>
                <a:gd name="connsiteX6" fmla="*/ 0 w 697979"/>
                <a:gd name="connsiteY6" fmla="*/ 46540 h 310266"/>
                <a:gd name="connsiteX7" fmla="*/ 46532 w 697979"/>
                <a:gd name="connsiteY7" fmla="*/ 0 h 3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7979" h="310266">
                  <a:moveTo>
                    <a:pt x="651447" y="0"/>
                  </a:moveTo>
                  <a:cubicBezTo>
                    <a:pt x="677146" y="0"/>
                    <a:pt x="697979" y="20837"/>
                    <a:pt x="697979" y="46540"/>
                  </a:cubicBezTo>
                  <a:lnTo>
                    <a:pt x="697979" y="263727"/>
                  </a:lnTo>
                  <a:cubicBezTo>
                    <a:pt x="697979" y="289430"/>
                    <a:pt x="677146" y="310267"/>
                    <a:pt x="651447" y="310267"/>
                  </a:cubicBezTo>
                  <a:lnTo>
                    <a:pt x="46532" y="310267"/>
                  </a:lnTo>
                  <a:cubicBezTo>
                    <a:pt x="20833" y="310267"/>
                    <a:pt x="0" y="289430"/>
                    <a:pt x="0" y="263727"/>
                  </a:cubicBezTo>
                  <a:lnTo>
                    <a:pt x="0" y="46540"/>
                  </a:lnTo>
                  <a:cubicBezTo>
                    <a:pt x="0" y="20837"/>
                    <a:pt x="20833" y="0"/>
                    <a:pt x="46532" y="0"/>
                  </a:cubicBezTo>
                  <a:close/>
                </a:path>
              </a:pathLst>
            </a:custGeom>
            <a:solidFill>
              <a:srgbClr val="F8CECC"/>
            </a:solidFill>
            <a:ln w="7754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24B292D3-0407-243E-A3E6-84E250025FA0}"/>
                </a:ext>
              </a:extLst>
            </p:cNvPr>
            <p:cNvSpPr txBox="1"/>
            <p:nvPr/>
          </p:nvSpPr>
          <p:spPr>
            <a:xfrm>
              <a:off x="7060976" y="4144008"/>
              <a:ext cx="516359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axalloc</a:t>
              </a: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F51C9A88-6843-3E6B-2337-84BD1214999C}"/>
                </a:ext>
              </a:extLst>
            </p:cNvPr>
            <p:cNvSpPr/>
            <p:nvPr/>
          </p:nvSpPr>
          <p:spPr>
            <a:xfrm>
              <a:off x="7749576" y="4651250"/>
              <a:ext cx="697979" cy="232700"/>
            </a:xfrm>
            <a:custGeom>
              <a:avLst/>
              <a:gdLst>
                <a:gd name="connsiteX0" fmla="*/ 663080 w 697979"/>
                <a:gd name="connsiteY0" fmla="*/ 0 h 232700"/>
                <a:gd name="connsiteX1" fmla="*/ 697979 w 697979"/>
                <a:gd name="connsiteY1" fmla="*/ 34905 h 232700"/>
                <a:gd name="connsiteX2" fmla="*/ 697979 w 697979"/>
                <a:gd name="connsiteY2" fmla="*/ 197795 h 232700"/>
                <a:gd name="connsiteX3" fmla="*/ 663080 w 697979"/>
                <a:gd name="connsiteY3" fmla="*/ 232700 h 232700"/>
                <a:gd name="connsiteX4" fmla="*/ 34899 w 697979"/>
                <a:gd name="connsiteY4" fmla="*/ 232700 h 232700"/>
                <a:gd name="connsiteX5" fmla="*/ 0 w 697979"/>
                <a:gd name="connsiteY5" fmla="*/ 197795 h 232700"/>
                <a:gd name="connsiteX6" fmla="*/ 0 w 697979"/>
                <a:gd name="connsiteY6" fmla="*/ 34905 h 232700"/>
                <a:gd name="connsiteX7" fmla="*/ 34899 w 697979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7979" h="232700">
                  <a:moveTo>
                    <a:pt x="663080" y="0"/>
                  </a:moveTo>
                  <a:cubicBezTo>
                    <a:pt x="682355" y="0"/>
                    <a:pt x="697979" y="15627"/>
                    <a:pt x="697979" y="34905"/>
                  </a:cubicBezTo>
                  <a:lnTo>
                    <a:pt x="697979" y="197795"/>
                  </a:lnTo>
                  <a:cubicBezTo>
                    <a:pt x="697979" y="217073"/>
                    <a:pt x="682355" y="232700"/>
                    <a:pt x="663080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7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E1D5E7"/>
            </a:solidFill>
            <a:ln w="7754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AB05A19-866F-C8C3-1E16-80B057D180D0}"/>
                </a:ext>
              </a:extLst>
            </p:cNvPr>
            <p:cNvSpPr txBox="1"/>
            <p:nvPr/>
          </p:nvSpPr>
          <p:spPr>
            <a:xfrm>
              <a:off x="7789977" y="4655948"/>
              <a:ext cx="609422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scheduler</a:t>
              </a: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1C572927-3747-0657-FDEB-D41A6FB610F1}"/>
                </a:ext>
              </a:extLst>
            </p:cNvPr>
            <p:cNvSpPr/>
            <p:nvPr/>
          </p:nvSpPr>
          <p:spPr>
            <a:xfrm>
              <a:off x="9882291" y="4961517"/>
              <a:ext cx="620426" cy="232700"/>
            </a:xfrm>
            <a:custGeom>
              <a:avLst/>
              <a:gdLst>
                <a:gd name="connsiteX0" fmla="*/ 585527 w 620426"/>
                <a:gd name="connsiteY0" fmla="*/ 0 h 232700"/>
                <a:gd name="connsiteX1" fmla="*/ 620426 w 620426"/>
                <a:gd name="connsiteY1" fmla="*/ 34905 h 232700"/>
                <a:gd name="connsiteX2" fmla="*/ 620426 w 620426"/>
                <a:gd name="connsiteY2" fmla="*/ 197795 h 232700"/>
                <a:gd name="connsiteX3" fmla="*/ 585527 w 620426"/>
                <a:gd name="connsiteY3" fmla="*/ 232700 h 232700"/>
                <a:gd name="connsiteX4" fmla="*/ 34899 w 620426"/>
                <a:gd name="connsiteY4" fmla="*/ 232700 h 232700"/>
                <a:gd name="connsiteX5" fmla="*/ 0 w 620426"/>
                <a:gd name="connsiteY5" fmla="*/ 197795 h 232700"/>
                <a:gd name="connsiteX6" fmla="*/ 0 w 620426"/>
                <a:gd name="connsiteY6" fmla="*/ 34905 h 232700"/>
                <a:gd name="connsiteX7" fmla="*/ 34899 w 620426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0426" h="232700">
                  <a:moveTo>
                    <a:pt x="585527" y="0"/>
                  </a:moveTo>
                  <a:cubicBezTo>
                    <a:pt x="604801" y="0"/>
                    <a:pt x="620426" y="15627"/>
                    <a:pt x="620426" y="34905"/>
                  </a:cubicBezTo>
                  <a:lnTo>
                    <a:pt x="620426" y="197795"/>
                  </a:lnTo>
                  <a:cubicBezTo>
                    <a:pt x="620426" y="217073"/>
                    <a:pt x="604801" y="232700"/>
                    <a:pt x="585527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7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E1D5E7"/>
            </a:solidFill>
            <a:ln w="7754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6ABAA356-1D1D-F92B-C901-4ED98A7E58D9}"/>
                </a:ext>
              </a:extLst>
            </p:cNvPr>
            <p:cNvSpPr txBox="1"/>
            <p:nvPr/>
          </p:nvSpPr>
          <p:spPr>
            <a:xfrm>
              <a:off x="9856771" y="4966215"/>
              <a:ext cx="663710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page_table</a:t>
              </a:r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EC586E3B-430E-79CF-A981-580F82BBDB0C}"/>
                </a:ext>
              </a:extLst>
            </p:cNvPr>
            <p:cNvSpPr/>
            <p:nvPr/>
          </p:nvSpPr>
          <p:spPr>
            <a:xfrm>
              <a:off x="6974043" y="5271784"/>
              <a:ext cx="1473512" cy="232700"/>
            </a:xfrm>
            <a:custGeom>
              <a:avLst/>
              <a:gdLst>
                <a:gd name="connsiteX0" fmla="*/ 1438613 w 1473512"/>
                <a:gd name="connsiteY0" fmla="*/ 0 h 232700"/>
                <a:gd name="connsiteX1" fmla="*/ 1473512 w 1473512"/>
                <a:gd name="connsiteY1" fmla="*/ 34905 h 232700"/>
                <a:gd name="connsiteX2" fmla="*/ 1473512 w 1473512"/>
                <a:gd name="connsiteY2" fmla="*/ 197795 h 232700"/>
                <a:gd name="connsiteX3" fmla="*/ 1438613 w 1473512"/>
                <a:gd name="connsiteY3" fmla="*/ 232700 h 232700"/>
                <a:gd name="connsiteX4" fmla="*/ 34899 w 1473512"/>
                <a:gd name="connsiteY4" fmla="*/ 232700 h 232700"/>
                <a:gd name="connsiteX5" fmla="*/ 0 w 1473512"/>
                <a:gd name="connsiteY5" fmla="*/ 197795 h 232700"/>
                <a:gd name="connsiteX6" fmla="*/ 0 w 1473512"/>
                <a:gd name="connsiteY6" fmla="*/ 34905 h 232700"/>
                <a:gd name="connsiteX7" fmla="*/ 34899 w 1473512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512" h="232700">
                  <a:moveTo>
                    <a:pt x="1438613" y="0"/>
                  </a:moveTo>
                  <a:cubicBezTo>
                    <a:pt x="1457887" y="0"/>
                    <a:pt x="1473512" y="15627"/>
                    <a:pt x="1473512" y="34905"/>
                  </a:cubicBezTo>
                  <a:lnTo>
                    <a:pt x="1473512" y="197795"/>
                  </a:lnTo>
                  <a:cubicBezTo>
                    <a:pt x="1473512" y="217073"/>
                    <a:pt x="1457887" y="232700"/>
                    <a:pt x="1438613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7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E1D5E7"/>
            </a:solidFill>
            <a:ln w="7754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D6ADC2FE-2321-90B0-3375-187F4C580922}"/>
                </a:ext>
              </a:extLst>
            </p:cNvPr>
            <p:cNvSpPr txBox="1"/>
            <p:nvPr/>
          </p:nvSpPr>
          <p:spPr>
            <a:xfrm>
              <a:off x="7398333" y="5276482"/>
              <a:ext cx="617178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linked_list</a:t>
              </a:r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327C6BDD-F9CB-3DED-5A06-02A959132977}"/>
                </a:ext>
              </a:extLst>
            </p:cNvPr>
            <p:cNvSpPr/>
            <p:nvPr/>
          </p:nvSpPr>
          <p:spPr>
            <a:xfrm>
              <a:off x="8525109" y="4651250"/>
              <a:ext cx="504096" cy="465400"/>
            </a:xfrm>
            <a:custGeom>
              <a:avLst/>
              <a:gdLst>
                <a:gd name="connsiteX0" fmla="*/ 434298 w 504096"/>
                <a:gd name="connsiteY0" fmla="*/ 0 h 465400"/>
                <a:gd name="connsiteX1" fmla="*/ 504096 w 504096"/>
                <a:gd name="connsiteY1" fmla="*/ 69810 h 465400"/>
                <a:gd name="connsiteX2" fmla="*/ 504096 w 504096"/>
                <a:gd name="connsiteY2" fmla="*/ 395590 h 465400"/>
                <a:gd name="connsiteX3" fmla="*/ 434298 w 504096"/>
                <a:gd name="connsiteY3" fmla="*/ 465400 h 465400"/>
                <a:gd name="connsiteX4" fmla="*/ 69798 w 504096"/>
                <a:gd name="connsiteY4" fmla="*/ 465400 h 465400"/>
                <a:gd name="connsiteX5" fmla="*/ 0 w 504096"/>
                <a:gd name="connsiteY5" fmla="*/ 395590 h 465400"/>
                <a:gd name="connsiteX6" fmla="*/ 0 w 504096"/>
                <a:gd name="connsiteY6" fmla="*/ 69810 h 465400"/>
                <a:gd name="connsiteX7" fmla="*/ 69798 w 504096"/>
                <a:gd name="connsiteY7" fmla="*/ 0 h 46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4096" h="465400">
                  <a:moveTo>
                    <a:pt x="434298" y="0"/>
                  </a:moveTo>
                  <a:cubicBezTo>
                    <a:pt x="472847" y="0"/>
                    <a:pt x="504096" y="31255"/>
                    <a:pt x="504096" y="69810"/>
                  </a:cubicBezTo>
                  <a:lnTo>
                    <a:pt x="504096" y="395590"/>
                  </a:lnTo>
                  <a:cubicBezTo>
                    <a:pt x="504096" y="434145"/>
                    <a:pt x="472847" y="465400"/>
                    <a:pt x="434298" y="465400"/>
                  </a:cubicBezTo>
                  <a:lnTo>
                    <a:pt x="69798" y="465400"/>
                  </a:lnTo>
                  <a:cubicBezTo>
                    <a:pt x="31250" y="465400"/>
                    <a:pt x="0" y="434145"/>
                    <a:pt x="0" y="395590"/>
                  </a:cubicBezTo>
                  <a:lnTo>
                    <a:pt x="0" y="69810"/>
                  </a:lnTo>
                  <a:cubicBezTo>
                    <a:pt x="0" y="31255"/>
                    <a:pt x="31250" y="0"/>
                    <a:pt x="69798" y="0"/>
                  </a:cubicBezTo>
                  <a:close/>
                </a:path>
              </a:pathLst>
            </a:custGeom>
            <a:solidFill>
              <a:srgbClr val="E1D5E7"/>
            </a:solidFill>
            <a:ln w="7754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AD73AC9E-E6DC-39E7-A2B6-DB082E78B2D6}"/>
                </a:ext>
              </a:extLst>
            </p:cNvPr>
            <p:cNvSpPr txBox="1"/>
            <p:nvPr/>
          </p:nvSpPr>
          <p:spPr>
            <a:xfrm>
              <a:off x="8480201" y="4772298"/>
              <a:ext cx="593912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driver_blk</a:t>
              </a: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BBFC0A88-A2BA-CD82-6846-DB48A695CC79}"/>
                </a:ext>
              </a:extLst>
            </p:cNvPr>
            <p:cNvSpPr/>
            <p:nvPr/>
          </p:nvSpPr>
          <p:spPr>
            <a:xfrm>
              <a:off x="10076174" y="3720450"/>
              <a:ext cx="620426" cy="310266"/>
            </a:xfrm>
            <a:custGeom>
              <a:avLst/>
              <a:gdLst>
                <a:gd name="connsiteX0" fmla="*/ 573894 w 620426"/>
                <a:gd name="connsiteY0" fmla="*/ 0 h 310266"/>
                <a:gd name="connsiteX1" fmla="*/ 620426 w 620426"/>
                <a:gd name="connsiteY1" fmla="*/ 46540 h 310266"/>
                <a:gd name="connsiteX2" fmla="*/ 620426 w 620426"/>
                <a:gd name="connsiteY2" fmla="*/ 263727 h 310266"/>
                <a:gd name="connsiteX3" fmla="*/ 573894 w 620426"/>
                <a:gd name="connsiteY3" fmla="*/ 310267 h 310266"/>
                <a:gd name="connsiteX4" fmla="*/ 46532 w 620426"/>
                <a:gd name="connsiteY4" fmla="*/ 310267 h 310266"/>
                <a:gd name="connsiteX5" fmla="*/ 0 w 620426"/>
                <a:gd name="connsiteY5" fmla="*/ 263727 h 310266"/>
                <a:gd name="connsiteX6" fmla="*/ 0 w 620426"/>
                <a:gd name="connsiteY6" fmla="*/ 46540 h 310266"/>
                <a:gd name="connsiteX7" fmla="*/ 46532 w 620426"/>
                <a:gd name="connsiteY7" fmla="*/ 0 h 3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0426" h="310266">
                  <a:moveTo>
                    <a:pt x="573894" y="0"/>
                  </a:moveTo>
                  <a:cubicBezTo>
                    <a:pt x="599593" y="0"/>
                    <a:pt x="620426" y="20837"/>
                    <a:pt x="620426" y="46540"/>
                  </a:cubicBezTo>
                  <a:lnTo>
                    <a:pt x="620426" y="263727"/>
                  </a:lnTo>
                  <a:cubicBezTo>
                    <a:pt x="620426" y="289430"/>
                    <a:pt x="599593" y="310267"/>
                    <a:pt x="573894" y="310267"/>
                  </a:cubicBezTo>
                  <a:lnTo>
                    <a:pt x="46532" y="310267"/>
                  </a:lnTo>
                  <a:cubicBezTo>
                    <a:pt x="20833" y="310267"/>
                    <a:pt x="0" y="289430"/>
                    <a:pt x="0" y="263727"/>
                  </a:cubicBezTo>
                  <a:lnTo>
                    <a:pt x="0" y="46540"/>
                  </a:lnTo>
                  <a:cubicBezTo>
                    <a:pt x="0" y="20837"/>
                    <a:pt x="20833" y="0"/>
                    <a:pt x="46532" y="0"/>
                  </a:cubicBezTo>
                  <a:close/>
                </a:path>
              </a:pathLst>
            </a:custGeom>
            <a:solidFill>
              <a:srgbClr val="F8CECC">
                <a:alpha val="50000"/>
              </a:srgbClr>
            </a:solidFill>
            <a:ln w="7754" cap="flat">
              <a:solidFill>
                <a:srgbClr val="B85450">
                  <a:alpha val="50000"/>
                </a:srgbClr>
              </a:solidFill>
              <a:custDash>
                <a:ds d="225000" sp="225000"/>
              </a:custDash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7D190FDF-88AF-034E-6300-97F9820AF1B5}"/>
                </a:ext>
              </a:extLst>
            </p:cNvPr>
            <p:cNvSpPr txBox="1"/>
            <p:nvPr/>
          </p:nvSpPr>
          <p:spPr>
            <a:xfrm>
              <a:off x="10093309" y="3756175"/>
              <a:ext cx="578401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666666"/>
                  </a:solidFill>
                  <a:latin typeface="Helvetica"/>
                  <a:cs typeface="Helvetica"/>
                  <a:sym typeface="Helvetica"/>
                  <a:rtl val="0"/>
                </a:rPr>
                <a:t>axasync</a:t>
              </a:r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07A5CC4A-2930-F65B-C36B-0EB92B548CE9}"/>
                </a:ext>
              </a:extLst>
            </p:cNvPr>
            <p:cNvSpPr/>
            <p:nvPr/>
          </p:nvSpPr>
          <p:spPr>
            <a:xfrm>
              <a:off x="9688408" y="4651250"/>
              <a:ext cx="465319" cy="232700"/>
            </a:xfrm>
            <a:custGeom>
              <a:avLst/>
              <a:gdLst>
                <a:gd name="connsiteX0" fmla="*/ 430421 w 465319"/>
                <a:gd name="connsiteY0" fmla="*/ 0 h 232700"/>
                <a:gd name="connsiteX1" fmla="*/ 465320 w 465319"/>
                <a:gd name="connsiteY1" fmla="*/ 34905 h 232700"/>
                <a:gd name="connsiteX2" fmla="*/ 465320 w 465319"/>
                <a:gd name="connsiteY2" fmla="*/ 197795 h 232700"/>
                <a:gd name="connsiteX3" fmla="*/ 430421 w 465319"/>
                <a:gd name="connsiteY3" fmla="*/ 232700 h 232700"/>
                <a:gd name="connsiteX4" fmla="*/ 34899 w 465319"/>
                <a:gd name="connsiteY4" fmla="*/ 232700 h 232700"/>
                <a:gd name="connsiteX5" fmla="*/ 0 w 465319"/>
                <a:gd name="connsiteY5" fmla="*/ 197795 h 232700"/>
                <a:gd name="connsiteX6" fmla="*/ 0 w 465319"/>
                <a:gd name="connsiteY6" fmla="*/ 34905 h 232700"/>
                <a:gd name="connsiteX7" fmla="*/ 34899 w 465319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5319" h="232700">
                  <a:moveTo>
                    <a:pt x="430421" y="0"/>
                  </a:moveTo>
                  <a:cubicBezTo>
                    <a:pt x="449695" y="0"/>
                    <a:pt x="465320" y="15627"/>
                    <a:pt x="465320" y="34905"/>
                  </a:cubicBezTo>
                  <a:lnTo>
                    <a:pt x="465320" y="197795"/>
                  </a:lnTo>
                  <a:cubicBezTo>
                    <a:pt x="465320" y="217073"/>
                    <a:pt x="449695" y="232700"/>
                    <a:pt x="430421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7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E1D5E7"/>
            </a:solidFill>
            <a:ln w="7754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E7E02788-5F94-FB20-DCFC-4EB8A3BF1E80}"/>
                </a:ext>
              </a:extLst>
            </p:cNvPr>
            <p:cNvSpPr txBox="1"/>
            <p:nvPr/>
          </p:nvSpPr>
          <p:spPr>
            <a:xfrm>
              <a:off x="9655133" y="4655948"/>
              <a:ext cx="524114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smoltcp</a:t>
              </a:r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B0D76C7B-F9DB-9138-7DFD-7EB48B329D0D}"/>
                </a:ext>
              </a:extLst>
            </p:cNvPr>
            <p:cNvSpPr/>
            <p:nvPr/>
          </p:nvSpPr>
          <p:spPr>
            <a:xfrm>
              <a:off x="6974043" y="4961517"/>
              <a:ext cx="310213" cy="232700"/>
            </a:xfrm>
            <a:custGeom>
              <a:avLst/>
              <a:gdLst>
                <a:gd name="connsiteX0" fmla="*/ 275314 w 310213"/>
                <a:gd name="connsiteY0" fmla="*/ 0 h 232700"/>
                <a:gd name="connsiteX1" fmla="*/ 310213 w 310213"/>
                <a:gd name="connsiteY1" fmla="*/ 34905 h 232700"/>
                <a:gd name="connsiteX2" fmla="*/ 310213 w 310213"/>
                <a:gd name="connsiteY2" fmla="*/ 197795 h 232700"/>
                <a:gd name="connsiteX3" fmla="*/ 275314 w 310213"/>
                <a:gd name="connsiteY3" fmla="*/ 232700 h 232700"/>
                <a:gd name="connsiteX4" fmla="*/ 34899 w 310213"/>
                <a:gd name="connsiteY4" fmla="*/ 232700 h 232700"/>
                <a:gd name="connsiteX5" fmla="*/ 0 w 310213"/>
                <a:gd name="connsiteY5" fmla="*/ 197795 h 232700"/>
                <a:gd name="connsiteX6" fmla="*/ 0 w 310213"/>
                <a:gd name="connsiteY6" fmla="*/ 34905 h 232700"/>
                <a:gd name="connsiteX7" fmla="*/ 34899 w 310213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0213" h="232700">
                  <a:moveTo>
                    <a:pt x="275314" y="0"/>
                  </a:moveTo>
                  <a:cubicBezTo>
                    <a:pt x="294588" y="0"/>
                    <a:pt x="310213" y="15627"/>
                    <a:pt x="310213" y="34905"/>
                  </a:cubicBezTo>
                  <a:lnTo>
                    <a:pt x="310213" y="197795"/>
                  </a:lnTo>
                  <a:cubicBezTo>
                    <a:pt x="310213" y="217073"/>
                    <a:pt x="294588" y="232700"/>
                    <a:pt x="275314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7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E1D5E7"/>
            </a:solidFill>
            <a:ln w="7754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9477DE5E-C619-FB5B-F98C-E5FBCCB93A03}"/>
                </a:ext>
              </a:extLst>
            </p:cNvPr>
            <p:cNvSpPr txBox="1"/>
            <p:nvPr/>
          </p:nvSpPr>
          <p:spPr>
            <a:xfrm>
              <a:off x="6905869" y="4966215"/>
              <a:ext cx="438805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buddy</a:t>
              </a:r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16545AF9-6F9E-1E9F-3928-02D5CB15B029}"/>
                </a:ext>
              </a:extLst>
            </p:cNvPr>
            <p:cNvSpPr/>
            <p:nvPr/>
          </p:nvSpPr>
          <p:spPr>
            <a:xfrm>
              <a:off x="7361810" y="4961517"/>
              <a:ext cx="310213" cy="232700"/>
            </a:xfrm>
            <a:custGeom>
              <a:avLst/>
              <a:gdLst>
                <a:gd name="connsiteX0" fmla="*/ 275314 w 310213"/>
                <a:gd name="connsiteY0" fmla="*/ 0 h 232700"/>
                <a:gd name="connsiteX1" fmla="*/ 310213 w 310213"/>
                <a:gd name="connsiteY1" fmla="*/ 34905 h 232700"/>
                <a:gd name="connsiteX2" fmla="*/ 310213 w 310213"/>
                <a:gd name="connsiteY2" fmla="*/ 197795 h 232700"/>
                <a:gd name="connsiteX3" fmla="*/ 275314 w 310213"/>
                <a:gd name="connsiteY3" fmla="*/ 232700 h 232700"/>
                <a:gd name="connsiteX4" fmla="*/ 34899 w 310213"/>
                <a:gd name="connsiteY4" fmla="*/ 232700 h 232700"/>
                <a:gd name="connsiteX5" fmla="*/ 0 w 310213"/>
                <a:gd name="connsiteY5" fmla="*/ 197795 h 232700"/>
                <a:gd name="connsiteX6" fmla="*/ 0 w 310213"/>
                <a:gd name="connsiteY6" fmla="*/ 34905 h 232700"/>
                <a:gd name="connsiteX7" fmla="*/ 34899 w 310213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0213" h="232700">
                  <a:moveTo>
                    <a:pt x="275314" y="0"/>
                  </a:moveTo>
                  <a:cubicBezTo>
                    <a:pt x="294588" y="0"/>
                    <a:pt x="310213" y="15627"/>
                    <a:pt x="310213" y="34905"/>
                  </a:cubicBezTo>
                  <a:lnTo>
                    <a:pt x="310213" y="197795"/>
                  </a:lnTo>
                  <a:cubicBezTo>
                    <a:pt x="310213" y="217073"/>
                    <a:pt x="294588" y="232700"/>
                    <a:pt x="275314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7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E1D5E7"/>
            </a:solidFill>
            <a:ln w="7754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215F98A5-33E0-519B-05F4-CAE65AA483F1}"/>
                </a:ext>
              </a:extLst>
            </p:cNvPr>
            <p:cNvSpPr txBox="1"/>
            <p:nvPr/>
          </p:nvSpPr>
          <p:spPr>
            <a:xfrm>
              <a:off x="7328535" y="4966215"/>
              <a:ext cx="369007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666666"/>
                  </a:solidFill>
                  <a:latin typeface="Helvetica"/>
                  <a:cs typeface="Helvetica"/>
                  <a:sym typeface="Helvetica"/>
                  <a:rtl val="0"/>
                </a:rPr>
                <a:t>slab</a:t>
              </a:r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6210B418-A9A9-4022-1935-DAFBCF94B192}"/>
                </a:ext>
              </a:extLst>
            </p:cNvPr>
            <p:cNvSpPr/>
            <p:nvPr/>
          </p:nvSpPr>
          <p:spPr>
            <a:xfrm>
              <a:off x="7749576" y="4961517"/>
              <a:ext cx="310213" cy="232700"/>
            </a:xfrm>
            <a:custGeom>
              <a:avLst/>
              <a:gdLst>
                <a:gd name="connsiteX0" fmla="*/ 275314 w 310213"/>
                <a:gd name="connsiteY0" fmla="*/ 0 h 232700"/>
                <a:gd name="connsiteX1" fmla="*/ 310213 w 310213"/>
                <a:gd name="connsiteY1" fmla="*/ 34905 h 232700"/>
                <a:gd name="connsiteX2" fmla="*/ 310213 w 310213"/>
                <a:gd name="connsiteY2" fmla="*/ 197795 h 232700"/>
                <a:gd name="connsiteX3" fmla="*/ 275314 w 310213"/>
                <a:gd name="connsiteY3" fmla="*/ 232700 h 232700"/>
                <a:gd name="connsiteX4" fmla="*/ 34899 w 310213"/>
                <a:gd name="connsiteY4" fmla="*/ 232700 h 232700"/>
                <a:gd name="connsiteX5" fmla="*/ 0 w 310213"/>
                <a:gd name="connsiteY5" fmla="*/ 197795 h 232700"/>
                <a:gd name="connsiteX6" fmla="*/ 0 w 310213"/>
                <a:gd name="connsiteY6" fmla="*/ 34905 h 232700"/>
                <a:gd name="connsiteX7" fmla="*/ 34899 w 310213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0213" h="232700">
                  <a:moveTo>
                    <a:pt x="275314" y="0"/>
                  </a:moveTo>
                  <a:cubicBezTo>
                    <a:pt x="294588" y="0"/>
                    <a:pt x="310213" y="15627"/>
                    <a:pt x="310213" y="34905"/>
                  </a:cubicBezTo>
                  <a:lnTo>
                    <a:pt x="310213" y="197795"/>
                  </a:lnTo>
                  <a:cubicBezTo>
                    <a:pt x="310213" y="217073"/>
                    <a:pt x="294588" y="232700"/>
                    <a:pt x="275314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7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E1D5E7"/>
            </a:solidFill>
            <a:ln w="7754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E27D11CF-94EF-374F-A993-063144DD5F23}"/>
                </a:ext>
              </a:extLst>
            </p:cNvPr>
            <p:cNvSpPr txBox="1"/>
            <p:nvPr/>
          </p:nvSpPr>
          <p:spPr>
            <a:xfrm>
              <a:off x="7708546" y="4966215"/>
              <a:ext cx="384518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FIFO</a:t>
              </a:r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CF74E90A-EDA4-30FA-71D4-37662F0AE52F}"/>
                </a:ext>
              </a:extLst>
            </p:cNvPr>
            <p:cNvSpPr/>
            <p:nvPr/>
          </p:nvSpPr>
          <p:spPr>
            <a:xfrm>
              <a:off x="8137342" y="4961517"/>
              <a:ext cx="310213" cy="232700"/>
            </a:xfrm>
            <a:custGeom>
              <a:avLst/>
              <a:gdLst>
                <a:gd name="connsiteX0" fmla="*/ 275314 w 310213"/>
                <a:gd name="connsiteY0" fmla="*/ 0 h 232700"/>
                <a:gd name="connsiteX1" fmla="*/ 310213 w 310213"/>
                <a:gd name="connsiteY1" fmla="*/ 34905 h 232700"/>
                <a:gd name="connsiteX2" fmla="*/ 310213 w 310213"/>
                <a:gd name="connsiteY2" fmla="*/ 197795 h 232700"/>
                <a:gd name="connsiteX3" fmla="*/ 275314 w 310213"/>
                <a:gd name="connsiteY3" fmla="*/ 232700 h 232700"/>
                <a:gd name="connsiteX4" fmla="*/ 34899 w 310213"/>
                <a:gd name="connsiteY4" fmla="*/ 232700 h 232700"/>
                <a:gd name="connsiteX5" fmla="*/ 0 w 310213"/>
                <a:gd name="connsiteY5" fmla="*/ 197795 h 232700"/>
                <a:gd name="connsiteX6" fmla="*/ 0 w 310213"/>
                <a:gd name="connsiteY6" fmla="*/ 34905 h 232700"/>
                <a:gd name="connsiteX7" fmla="*/ 34899 w 310213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0213" h="232700">
                  <a:moveTo>
                    <a:pt x="275314" y="0"/>
                  </a:moveTo>
                  <a:cubicBezTo>
                    <a:pt x="294588" y="0"/>
                    <a:pt x="310213" y="15627"/>
                    <a:pt x="310213" y="34905"/>
                  </a:cubicBezTo>
                  <a:lnTo>
                    <a:pt x="310213" y="197795"/>
                  </a:lnTo>
                  <a:cubicBezTo>
                    <a:pt x="310213" y="217073"/>
                    <a:pt x="294588" y="232700"/>
                    <a:pt x="275314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7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E1D5E7"/>
            </a:solidFill>
            <a:ln w="7754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73B9D098-D14F-34E3-A4CF-5B804D928767}"/>
                </a:ext>
              </a:extLst>
            </p:cNvPr>
            <p:cNvSpPr txBox="1"/>
            <p:nvPr/>
          </p:nvSpPr>
          <p:spPr>
            <a:xfrm>
              <a:off x="8104067" y="4966215"/>
              <a:ext cx="369007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CFS</a:t>
              </a:r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D1057BDB-CD71-879F-AB4E-3D0F986A82F8}"/>
                </a:ext>
              </a:extLst>
            </p:cNvPr>
            <p:cNvSpPr/>
            <p:nvPr/>
          </p:nvSpPr>
          <p:spPr>
            <a:xfrm>
              <a:off x="9300641" y="5194217"/>
              <a:ext cx="310213" cy="310266"/>
            </a:xfrm>
            <a:custGeom>
              <a:avLst/>
              <a:gdLst>
                <a:gd name="connsiteX0" fmla="*/ 263681 w 310213"/>
                <a:gd name="connsiteY0" fmla="*/ 0 h 310266"/>
                <a:gd name="connsiteX1" fmla="*/ 310213 w 310213"/>
                <a:gd name="connsiteY1" fmla="*/ 46540 h 310266"/>
                <a:gd name="connsiteX2" fmla="*/ 310213 w 310213"/>
                <a:gd name="connsiteY2" fmla="*/ 263727 h 310266"/>
                <a:gd name="connsiteX3" fmla="*/ 263681 w 310213"/>
                <a:gd name="connsiteY3" fmla="*/ 310267 h 310266"/>
                <a:gd name="connsiteX4" fmla="*/ 46532 w 310213"/>
                <a:gd name="connsiteY4" fmla="*/ 310267 h 310266"/>
                <a:gd name="connsiteX5" fmla="*/ 0 w 310213"/>
                <a:gd name="connsiteY5" fmla="*/ 263727 h 310266"/>
                <a:gd name="connsiteX6" fmla="*/ 0 w 310213"/>
                <a:gd name="connsiteY6" fmla="*/ 46540 h 310266"/>
                <a:gd name="connsiteX7" fmla="*/ 46532 w 310213"/>
                <a:gd name="connsiteY7" fmla="*/ 0 h 3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0213" h="310266">
                  <a:moveTo>
                    <a:pt x="263681" y="0"/>
                  </a:moveTo>
                  <a:cubicBezTo>
                    <a:pt x="289380" y="0"/>
                    <a:pt x="310213" y="20837"/>
                    <a:pt x="310213" y="46540"/>
                  </a:cubicBezTo>
                  <a:lnTo>
                    <a:pt x="310213" y="263727"/>
                  </a:lnTo>
                  <a:cubicBezTo>
                    <a:pt x="310213" y="289430"/>
                    <a:pt x="289380" y="310267"/>
                    <a:pt x="263681" y="310267"/>
                  </a:cubicBezTo>
                  <a:lnTo>
                    <a:pt x="46532" y="310267"/>
                  </a:lnTo>
                  <a:cubicBezTo>
                    <a:pt x="20833" y="310267"/>
                    <a:pt x="0" y="289430"/>
                    <a:pt x="0" y="263727"/>
                  </a:cubicBezTo>
                  <a:lnTo>
                    <a:pt x="0" y="46540"/>
                  </a:lnTo>
                  <a:cubicBezTo>
                    <a:pt x="0" y="20837"/>
                    <a:pt x="20833" y="0"/>
                    <a:pt x="46532" y="0"/>
                  </a:cubicBezTo>
                  <a:close/>
                </a:path>
              </a:pathLst>
            </a:custGeom>
            <a:solidFill>
              <a:srgbClr val="E1D5E7"/>
            </a:solidFill>
            <a:ln w="7754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38AAC784-1FA4-DCBA-E6E4-1406F1F8DF8A}"/>
                </a:ext>
              </a:extLst>
            </p:cNvPr>
            <p:cNvSpPr txBox="1"/>
            <p:nvPr/>
          </p:nvSpPr>
          <p:spPr>
            <a:xfrm>
              <a:off x="9247978" y="5237699"/>
              <a:ext cx="407784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ixgbe</a:t>
              </a:r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EA5D0772-06BC-B392-7620-A75C83CCF60A}"/>
                </a:ext>
              </a:extLst>
            </p:cNvPr>
            <p:cNvSpPr/>
            <p:nvPr/>
          </p:nvSpPr>
          <p:spPr>
            <a:xfrm>
              <a:off x="10231281" y="4651250"/>
              <a:ext cx="465319" cy="232700"/>
            </a:xfrm>
            <a:custGeom>
              <a:avLst/>
              <a:gdLst>
                <a:gd name="connsiteX0" fmla="*/ 430421 w 465319"/>
                <a:gd name="connsiteY0" fmla="*/ 0 h 232700"/>
                <a:gd name="connsiteX1" fmla="*/ 465320 w 465319"/>
                <a:gd name="connsiteY1" fmla="*/ 34905 h 232700"/>
                <a:gd name="connsiteX2" fmla="*/ 465320 w 465319"/>
                <a:gd name="connsiteY2" fmla="*/ 197795 h 232700"/>
                <a:gd name="connsiteX3" fmla="*/ 430421 w 465319"/>
                <a:gd name="connsiteY3" fmla="*/ 232700 h 232700"/>
                <a:gd name="connsiteX4" fmla="*/ 34899 w 465319"/>
                <a:gd name="connsiteY4" fmla="*/ 232700 h 232700"/>
                <a:gd name="connsiteX5" fmla="*/ 0 w 465319"/>
                <a:gd name="connsiteY5" fmla="*/ 197795 h 232700"/>
                <a:gd name="connsiteX6" fmla="*/ 0 w 465319"/>
                <a:gd name="connsiteY6" fmla="*/ 34905 h 232700"/>
                <a:gd name="connsiteX7" fmla="*/ 34899 w 465319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5319" h="232700">
                  <a:moveTo>
                    <a:pt x="430421" y="0"/>
                  </a:moveTo>
                  <a:cubicBezTo>
                    <a:pt x="449695" y="0"/>
                    <a:pt x="465320" y="15627"/>
                    <a:pt x="465320" y="34905"/>
                  </a:cubicBezTo>
                  <a:lnTo>
                    <a:pt x="465320" y="197795"/>
                  </a:lnTo>
                  <a:cubicBezTo>
                    <a:pt x="465320" y="217073"/>
                    <a:pt x="449695" y="232700"/>
                    <a:pt x="430421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7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E1D5E7">
                <a:alpha val="50000"/>
              </a:srgbClr>
            </a:solidFill>
            <a:ln w="7754" cap="flat">
              <a:solidFill>
                <a:srgbClr val="9673A6">
                  <a:alpha val="50000"/>
                </a:srgbClr>
              </a:solidFill>
              <a:custDash>
                <a:ds d="225000" sp="225000"/>
              </a:custDash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E55A5791-E257-87A0-1D6B-1E3894A2E8AE}"/>
                </a:ext>
              </a:extLst>
            </p:cNvPr>
            <p:cNvSpPr txBox="1"/>
            <p:nvPr/>
          </p:nvSpPr>
          <p:spPr>
            <a:xfrm>
              <a:off x="10174740" y="4655948"/>
              <a:ext cx="570646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666666"/>
                  </a:solidFill>
                  <a:latin typeface="Helvetica"/>
                  <a:cs typeface="Helvetica"/>
                  <a:sym typeface="Helvetica"/>
                  <a:rtl val="0"/>
                </a:rPr>
                <a:t>lwip_rust</a:t>
              </a:r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DCCA5931-8ADB-E6B8-BF70-561258796D6A}"/>
                </a:ext>
              </a:extLst>
            </p:cNvPr>
            <p:cNvSpPr/>
            <p:nvPr/>
          </p:nvSpPr>
          <p:spPr>
            <a:xfrm>
              <a:off x="8525109" y="5194217"/>
              <a:ext cx="697979" cy="310266"/>
            </a:xfrm>
            <a:custGeom>
              <a:avLst/>
              <a:gdLst>
                <a:gd name="connsiteX0" fmla="*/ 651447 w 697979"/>
                <a:gd name="connsiteY0" fmla="*/ 0 h 310266"/>
                <a:gd name="connsiteX1" fmla="*/ 697979 w 697979"/>
                <a:gd name="connsiteY1" fmla="*/ 46540 h 310266"/>
                <a:gd name="connsiteX2" fmla="*/ 697979 w 697979"/>
                <a:gd name="connsiteY2" fmla="*/ 263727 h 310266"/>
                <a:gd name="connsiteX3" fmla="*/ 651447 w 697979"/>
                <a:gd name="connsiteY3" fmla="*/ 310267 h 310266"/>
                <a:gd name="connsiteX4" fmla="*/ 46532 w 697979"/>
                <a:gd name="connsiteY4" fmla="*/ 310267 h 310266"/>
                <a:gd name="connsiteX5" fmla="*/ 0 w 697979"/>
                <a:gd name="connsiteY5" fmla="*/ 263727 h 310266"/>
                <a:gd name="connsiteX6" fmla="*/ 0 w 697979"/>
                <a:gd name="connsiteY6" fmla="*/ 46540 h 310266"/>
                <a:gd name="connsiteX7" fmla="*/ 46532 w 697979"/>
                <a:gd name="connsiteY7" fmla="*/ 0 h 3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7979" h="310266">
                  <a:moveTo>
                    <a:pt x="651447" y="0"/>
                  </a:moveTo>
                  <a:cubicBezTo>
                    <a:pt x="677146" y="0"/>
                    <a:pt x="697979" y="20837"/>
                    <a:pt x="697979" y="46540"/>
                  </a:cubicBezTo>
                  <a:lnTo>
                    <a:pt x="697979" y="263727"/>
                  </a:lnTo>
                  <a:cubicBezTo>
                    <a:pt x="697979" y="289430"/>
                    <a:pt x="677146" y="310267"/>
                    <a:pt x="651447" y="310267"/>
                  </a:cubicBezTo>
                  <a:lnTo>
                    <a:pt x="46532" y="310267"/>
                  </a:lnTo>
                  <a:cubicBezTo>
                    <a:pt x="20833" y="310267"/>
                    <a:pt x="0" y="289430"/>
                    <a:pt x="0" y="263727"/>
                  </a:cubicBezTo>
                  <a:lnTo>
                    <a:pt x="0" y="46540"/>
                  </a:lnTo>
                  <a:cubicBezTo>
                    <a:pt x="0" y="20837"/>
                    <a:pt x="20833" y="0"/>
                    <a:pt x="46532" y="0"/>
                  </a:cubicBezTo>
                  <a:close/>
                </a:path>
              </a:pathLst>
            </a:custGeom>
            <a:solidFill>
              <a:srgbClr val="E1D5E7"/>
            </a:solidFill>
            <a:ln w="7754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31A3A93B-66F0-152C-3338-47D97E14ED25}"/>
                </a:ext>
              </a:extLst>
            </p:cNvPr>
            <p:cNvSpPr txBox="1"/>
            <p:nvPr/>
          </p:nvSpPr>
          <p:spPr>
            <a:xfrm>
              <a:off x="8538366" y="5237699"/>
              <a:ext cx="663710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driver_virtio</a:t>
              </a:r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842137AB-D476-5C5E-8260-81119000691A}"/>
                </a:ext>
              </a:extLst>
            </p:cNvPr>
            <p:cNvSpPr/>
            <p:nvPr/>
          </p:nvSpPr>
          <p:spPr>
            <a:xfrm>
              <a:off x="9106758" y="4651250"/>
              <a:ext cx="504096" cy="465400"/>
            </a:xfrm>
            <a:custGeom>
              <a:avLst/>
              <a:gdLst>
                <a:gd name="connsiteX0" fmla="*/ 434298 w 504096"/>
                <a:gd name="connsiteY0" fmla="*/ 0 h 465400"/>
                <a:gd name="connsiteX1" fmla="*/ 504096 w 504096"/>
                <a:gd name="connsiteY1" fmla="*/ 69810 h 465400"/>
                <a:gd name="connsiteX2" fmla="*/ 504096 w 504096"/>
                <a:gd name="connsiteY2" fmla="*/ 395590 h 465400"/>
                <a:gd name="connsiteX3" fmla="*/ 434298 w 504096"/>
                <a:gd name="connsiteY3" fmla="*/ 465400 h 465400"/>
                <a:gd name="connsiteX4" fmla="*/ 69798 w 504096"/>
                <a:gd name="connsiteY4" fmla="*/ 465400 h 465400"/>
                <a:gd name="connsiteX5" fmla="*/ 0 w 504096"/>
                <a:gd name="connsiteY5" fmla="*/ 395590 h 465400"/>
                <a:gd name="connsiteX6" fmla="*/ 0 w 504096"/>
                <a:gd name="connsiteY6" fmla="*/ 69810 h 465400"/>
                <a:gd name="connsiteX7" fmla="*/ 69798 w 504096"/>
                <a:gd name="connsiteY7" fmla="*/ 0 h 46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4096" h="465400">
                  <a:moveTo>
                    <a:pt x="434298" y="0"/>
                  </a:moveTo>
                  <a:cubicBezTo>
                    <a:pt x="472847" y="0"/>
                    <a:pt x="504096" y="31255"/>
                    <a:pt x="504096" y="69810"/>
                  </a:cubicBezTo>
                  <a:lnTo>
                    <a:pt x="504096" y="395590"/>
                  </a:lnTo>
                  <a:cubicBezTo>
                    <a:pt x="504096" y="434145"/>
                    <a:pt x="472847" y="465400"/>
                    <a:pt x="434298" y="465400"/>
                  </a:cubicBezTo>
                  <a:lnTo>
                    <a:pt x="69798" y="465400"/>
                  </a:lnTo>
                  <a:cubicBezTo>
                    <a:pt x="31250" y="465400"/>
                    <a:pt x="0" y="434145"/>
                    <a:pt x="0" y="395590"/>
                  </a:cubicBezTo>
                  <a:lnTo>
                    <a:pt x="0" y="69810"/>
                  </a:lnTo>
                  <a:cubicBezTo>
                    <a:pt x="0" y="31255"/>
                    <a:pt x="31250" y="0"/>
                    <a:pt x="69798" y="0"/>
                  </a:cubicBezTo>
                  <a:close/>
                </a:path>
              </a:pathLst>
            </a:custGeom>
            <a:solidFill>
              <a:srgbClr val="E1D5E7"/>
            </a:solidFill>
            <a:ln w="7754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A08C61B7-F843-A6F3-FAAA-F3472F000816}"/>
                </a:ext>
              </a:extLst>
            </p:cNvPr>
            <p:cNvSpPr txBox="1"/>
            <p:nvPr/>
          </p:nvSpPr>
          <p:spPr>
            <a:xfrm>
              <a:off x="9057973" y="4772298"/>
              <a:ext cx="601667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driver_net</a:t>
              </a:r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0967A3C9-D103-3D15-829F-EFCA4F26F1C0}"/>
                </a:ext>
              </a:extLst>
            </p:cNvPr>
            <p:cNvSpPr/>
            <p:nvPr/>
          </p:nvSpPr>
          <p:spPr>
            <a:xfrm>
              <a:off x="9300641" y="3720450"/>
              <a:ext cx="697979" cy="310266"/>
            </a:xfrm>
            <a:custGeom>
              <a:avLst/>
              <a:gdLst>
                <a:gd name="connsiteX0" fmla="*/ 651447 w 697979"/>
                <a:gd name="connsiteY0" fmla="*/ 0 h 310266"/>
                <a:gd name="connsiteX1" fmla="*/ 697979 w 697979"/>
                <a:gd name="connsiteY1" fmla="*/ 46540 h 310266"/>
                <a:gd name="connsiteX2" fmla="*/ 697979 w 697979"/>
                <a:gd name="connsiteY2" fmla="*/ 263727 h 310266"/>
                <a:gd name="connsiteX3" fmla="*/ 651447 w 697979"/>
                <a:gd name="connsiteY3" fmla="*/ 310267 h 310266"/>
                <a:gd name="connsiteX4" fmla="*/ 46532 w 697979"/>
                <a:gd name="connsiteY4" fmla="*/ 310267 h 310266"/>
                <a:gd name="connsiteX5" fmla="*/ 0 w 697979"/>
                <a:gd name="connsiteY5" fmla="*/ 263727 h 310266"/>
                <a:gd name="connsiteX6" fmla="*/ 0 w 697979"/>
                <a:gd name="connsiteY6" fmla="*/ 46540 h 310266"/>
                <a:gd name="connsiteX7" fmla="*/ 46532 w 697979"/>
                <a:gd name="connsiteY7" fmla="*/ 0 h 3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7979" h="310266">
                  <a:moveTo>
                    <a:pt x="651447" y="0"/>
                  </a:moveTo>
                  <a:cubicBezTo>
                    <a:pt x="677146" y="0"/>
                    <a:pt x="697979" y="20837"/>
                    <a:pt x="697979" y="46540"/>
                  </a:cubicBezTo>
                  <a:lnTo>
                    <a:pt x="697979" y="263727"/>
                  </a:lnTo>
                  <a:cubicBezTo>
                    <a:pt x="697979" y="289430"/>
                    <a:pt x="677146" y="310267"/>
                    <a:pt x="651447" y="310267"/>
                  </a:cubicBezTo>
                  <a:lnTo>
                    <a:pt x="46532" y="310267"/>
                  </a:lnTo>
                  <a:cubicBezTo>
                    <a:pt x="20833" y="310267"/>
                    <a:pt x="0" y="289430"/>
                    <a:pt x="0" y="263727"/>
                  </a:cubicBezTo>
                  <a:lnTo>
                    <a:pt x="0" y="46540"/>
                  </a:lnTo>
                  <a:cubicBezTo>
                    <a:pt x="0" y="20837"/>
                    <a:pt x="20833" y="0"/>
                    <a:pt x="46532" y="0"/>
                  </a:cubicBezTo>
                  <a:close/>
                </a:path>
              </a:pathLst>
            </a:custGeom>
            <a:solidFill>
              <a:srgbClr val="F8CECC"/>
            </a:solidFill>
            <a:ln w="7754" cap="flat">
              <a:solidFill>
                <a:srgbClr val="B854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A735AFC0-F6C4-708A-DD31-5755EF7D6CC0}"/>
                </a:ext>
              </a:extLst>
            </p:cNvPr>
            <p:cNvSpPr txBox="1"/>
            <p:nvPr/>
          </p:nvSpPr>
          <p:spPr>
            <a:xfrm>
              <a:off x="9457372" y="3756175"/>
              <a:ext cx="376763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axfs</a:t>
              </a:r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C45F3090-039C-749C-5D06-A90806737D06}"/>
                </a:ext>
              </a:extLst>
            </p:cNvPr>
            <p:cNvSpPr/>
            <p:nvPr/>
          </p:nvSpPr>
          <p:spPr>
            <a:xfrm>
              <a:off x="9765961" y="5271784"/>
              <a:ext cx="853085" cy="232700"/>
            </a:xfrm>
            <a:custGeom>
              <a:avLst/>
              <a:gdLst>
                <a:gd name="connsiteX0" fmla="*/ 818187 w 853085"/>
                <a:gd name="connsiteY0" fmla="*/ 0 h 232700"/>
                <a:gd name="connsiteX1" fmla="*/ 853086 w 853085"/>
                <a:gd name="connsiteY1" fmla="*/ 34905 h 232700"/>
                <a:gd name="connsiteX2" fmla="*/ 853086 w 853085"/>
                <a:gd name="connsiteY2" fmla="*/ 197795 h 232700"/>
                <a:gd name="connsiteX3" fmla="*/ 818187 w 853085"/>
                <a:gd name="connsiteY3" fmla="*/ 232700 h 232700"/>
                <a:gd name="connsiteX4" fmla="*/ 34899 w 853085"/>
                <a:gd name="connsiteY4" fmla="*/ 232700 h 232700"/>
                <a:gd name="connsiteX5" fmla="*/ 0 w 853085"/>
                <a:gd name="connsiteY5" fmla="*/ 197795 h 232700"/>
                <a:gd name="connsiteX6" fmla="*/ 0 w 853085"/>
                <a:gd name="connsiteY6" fmla="*/ 34905 h 232700"/>
                <a:gd name="connsiteX7" fmla="*/ 34899 w 853085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3085" h="232700">
                  <a:moveTo>
                    <a:pt x="818187" y="0"/>
                  </a:moveTo>
                  <a:cubicBezTo>
                    <a:pt x="837461" y="0"/>
                    <a:pt x="853086" y="15627"/>
                    <a:pt x="853086" y="34905"/>
                  </a:cubicBezTo>
                  <a:lnTo>
                    <a:pt x="853086" y="197795"/>
                  </a:lnTo>
                  <a:cubicBezTo>
                    <a:pt x="853086" y="217073"/>
                    <a:pt x="837461" y="232700"/>
                    <a:pt x="818187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7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E1D5E7"/>
            </a:solidFill>
            <a:ln w="7754" cap="flat">
              <a:solidFill>
                <a:srgbClr val="9673A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1886695D-3913-3ABC-E314-A07D9B6AD0D5}"/>
                </a:ext>
              </a:extLst>
            </p:cNvPr>
            <p:cNvSpPr txBox="1"/>
            <p:nvPr/>
          </p:nvSpPr>
          <p:spPr>
            <a:xfrm>
              <a:off x="9728808" y="5276482"/>
              <a:ext cx="919636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page_table_entry</a:t>
              </a:r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3B19DD92-09BA-2E1C-CE8F-77690E5F36F7}"/>
                </a:ext>
              </a:extLst>
            </p:cNvPr>
            <p:cNvSpPr/>
            <p:nvPr/>
          </p:nvSpPr>
          <p:spPr>
            <a:xfrm>
              <a:off x="8350614" y="2750866"/>
              <a:ext cx="7755" cy="687473"/>
            </a:xfrm>
            <a:custGeom>
              <a:avLst/>
              <a:gdLst>
                <a:gd name="connsiteX0" fmla="*/ 0 w 7755"/>
                <a:gd name="connsiteY0" fmla="*/ 0 h 687473"/>
                <a:gd name="connsiteX1" fmla="*/ 0 w 7755"/>
                <a:gd name="connsiteY1" fmla="*/ 687474 h 68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55" h="687473">
                  <a:moveTo>
                    <a:pt x="0" y="0"/>
                  </a:moveTo>
                  <a:lnTo>
                    <a:pt x="0" y="687474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D4531938-7500-D33E-597B-CA1500AF928B}"/>
                </a:ext>
              </a:extLst>
            </p:cNvPr>
            <p:cNvSpPr/>
            <p:nvPr/>
          </p:nvSpPr>
          <p:spPr>
            <a:xfrm>
              <a:off x="8323470" y="3424766"/>
              <a:ext cx="54287" cy="54296"/>
            </a:xfrm>
            <a:custGeom>
              <a:avLst/>
              <a:gdLst>
                <a:gd name="connsiteX0" fmla="*/ 27144 w 54287"/>
                <a:gd name="connsiteY0" fmla="*/ 54297 h 54296"/>
                <a:gd name="connsiteX1" fmla="*/ 0 w 54287"/>
                <a:gd name="connsiteY1" fmla="*/ 0 h 54296"/>
                <a:gd name="connsiteX2" fmla="*/ 27144 w 54287"/>
                <a:gd name="connsiteY2" fmla="*/ 13574 h 54296"/>
                <a:gd name="connsiteX3" fmla="*/ 54287 w 54287"/>
                <a:gd name="connsiteY3" fmla="*/ 0 h 5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87" h="54296">
                  <a:moveTo>
                    <a:pt x="27144" y="54297"/>
                  </a:moveTo>
                  <a:lnTo>
                    <a:pt x="0" y="0"/>
                  </a:lnTo>
                  <a:lnTo>
                    <a:pt x="27144" y="13574"/>
                  </a:lnTo>
                  <a:lnTo>
                    <a:pt x="54287" y="0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5B9C88E3-1CAE-B639-6FB1-1774ADD7313F}"/>
                </a:ext>
              </a:extLst>
            </p:cNvPr>
            <p:cNvSpPr/>
            <p:nvPr/>
          </p:nvSpPr>
          <p:spPr>
            <a:xfrm>
              <a:off x="8835322" y="2983566"/>
              <a:ext cx="7755" cy="66940"/>
            </a:xfrm>
            <a:custGeom>
              <a:avLst/>
              <a:gdLst>
                <a:gd name="connsiteX0" fmla="*/ 0 w 7755"/>
                <a:gd name="connsiteY0" fmla="*/ 0 h 66940"/>
                <a:gd name="connsiteX1" fmla="*/ 0 w 7755"/>
                <a:gd name="connsiteY1" fmla="*/ 66940 h 6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55" h="66940">
                  <a:moveTo>
                    <a:pt x="0" y="0"/>
                  </a:moveTo>
                  <a:lnTo>
                    <a:pt x="0" y="66940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B88F3240-ED9F-8ADD-1758-E5A7F7C916CD}"/>
                </a:ext>
              </a:extLst>
            </p:cNvPr>
            <p:cNvSpPr/>
            <p:nvPr/>
          </p:nvSpPr>
          <p:spPr>
            <a:xfrm>
              <a:off x="8808178" y="3036932"/>
              <a:ext cx="54287" cy="54296"/>
            </a:xfrm>
            <a:custGeom>
              <a:avLst/>
              <a:gdLst>
                <a:gd name="connsiteX0" fmla="*/ 27144 w 54287"/>
                <a:gd name="connsiteY0" fmla="*/ 54297 h 54296"/>
                <a:gd name="connsiteX1" fmla="*/ 0 w 54287"/>
                <a:gd name="connsiteY1" fmla="*/ 0 h 54296"/>
                <a:gd name="connsiteX2" fmla="*/ 27144 w 54287"/>
                <a:gd name="connsiteY2" fmla="*/ 13574 h 54296"/>
                <a:gd name="connsiteX3" fmla="*/ 54287 w 54287"/>
                <a:gd name="connsiteY3" fmla="*/ 0 h 5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87" h="54296">
                  <a:moveTo>
                    <a:pt x="27144" y="54297"/>
                  </a:moveTo>
                  <a:lnTo>
                    <a:pt x="0" y="0"/>
                  </a:lnTo>
                  <a:lnTo>
                    <a:pt x="27144" y="13574"/>
                  </a:lnTo>
                  <a:lnTo>
                    <a:pt x="54287" y="0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5B635460-4F82-EA2B-AB08-F45615F9E228}"/>
                </a:ext>
              </a:extLst>
            </p:cNvPr>
            <p:cNvSpPr/>
            <p:nvPr/>
          </p:nvSpPr>
          <p:spPr>
            <a:xfrm>
              <a:off x="7827129" y="2440599"/>
              <a:ext cx="2016384" cy="542966"/>
            </a:xfrm>
            <a:custGeom>
              <a:avLst/>
              <a:gdLst>
                <a:gd name="connsiteX0" fmla="*/ 1934954 w 2016384"/>
                <a:gd name="connsiteY0" fmla="*/ 0 h 542966"/>
                <a:gd name="connsiteX1" fmla="*/ 2016385 w 2016384"/>
                <a:gd name="connsiteY1" fmla="*/ 81445 h 542966"/>
                <a:gd name="connsiteX2" fmla="*/ 2016385 w 2016384"/>
                <a:gd name="connsiteY2" fmla="*/ 461522 h 542966"/>
                <a:gd name="connsiteX3" fmla="*/ 1934954 w 2016384"/>
                <a:gd name="connsiteY3" fmla="*/ 542967 h 542966"/>
                <a:gd name="connsiteX4" fmla="*/ 81431 w 2016384"/>
                <a:gd name="connsiteY4" fmla="*/ 542967 h 542966"/>
                <a:gd name="connsiteX5" fmla="*/ 0 w 2016384"/>
                <a:gd name="connsiteY5" fmla="*/ 461522 h 542966"/>
                <a:gd name="connsiteX6" fmla="*/ 0 w 2016384"/>
                <a:gd name="connsiteY6" fmla="*/ 81445 h 542966"/>
                <a:gd name="connsiteX7" fmla="*/ 81431 w 2016384"/>
                <a:gd name="connsiteY7" fmla="*/ 0 h 54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6384" h="542966">
                  <a:moveTo>
                    <a:pt x="1934954" y="0"/>
                  </a:moveTo>
                  <a:cubicBezTo>
                    <a:pt x="1979927" y="0"/>
                    <a:pt x="2016385" y="36464"/>
                    <a:pt x="2016385" y="81445"/>
                  </a:cubicBezTo>
                  <a:lnTo>
                    <a:pt x="2016385" y="461522"/>
                  </a:lnTo>
                  <a:cubicBezTo>
                    <a:pt x="2016385" y="506503"/>
                    <a:pt x="1979927" y="542967"/>
                    <a:pt x="1934954" y="542967"/>
                  </a:cubicBezTo>
                  <a:lnTo>
                    <a:pt x="81431" y="542967"/>
                  </a:lnTo>
                  <a:cubicBezTo>
                    <a:pt x="36458" y="542967"/>
                    <a:pt x="0" y="506503"/>
                    <a:pt x="0" y="461522"/>
                  </a:cubicBezTo>
                  <a:lnTo>
                    <a:pt x="0" y="81445"/>
                  </a:lnTo>
                  <a:cubicBezTo>
                    <a:pt x="0" y="36464"/>
                    <a:pt x="36458" y="0"/>
                    <a:pt x="81431" y="0"/>
                  </a:cubicBezTo>
                  <a:close/>
                </a:path>
              </a:pathLst>
            </a:custGeom>
            <a:noFill/>
            <a:ln w="76200" cap="flat">
              <a:solidFill>
                <a:srgbClr val="FF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56550EE3-B098-D518-F03D-8557E0468B3B}"/>
                </a:ext>
              </a:extLst>
            </p:cNvPr>
            <p:cNvSpPr txBox="1"/>
            <p:nvPr/>
          </p:nvSpPr>
          <p:spPr>
            <a:xfrm>
              <a:off x="8441424" y="2778835"/>
              <a:ext cx="780040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b="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ArceOS API</a:t>
              </a:r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1A294D19-DE8C-4560-6B98-344F62BD76A7}"/>
                </a:ext>
              </a:extLst>
            </p:cNvPr>
            <p:cNvSpPr/>
            <p:nvPr/>
          </p:nvSpPr>
          <p:spPr>
            <a:xfrm>
              <a:off x="8912875" y="2518166"/>
              <a:ext cx="814309" cy="232700"/>
            </a:xfrm>
            <a:custGeom>
              <a:avLst/>
              <a:gdLst>
                <a:gd name="connsiteX0" fmla="*/ 779410 w 814309"/>
                <a:gd name="connsiteY0" fmla="*/ 0 h 232700"/>
                <a:gd name="connsiteX1" fmla="*/ 814309 w 814309"/>
                <a:gd name="connsiteY1" fmla="*/ 34905 h 232700"/>
                <a:gd name="connsiteX2" fmla="*/ 814309 w 814309"/>
                <a:gd name="connsiteY2" fmla="*/ 197795 h 232700"/>
                <a:gd name="connsiteX3" fmla="*/ 779410 w 814309"/>
                <a:gd name="connsiteY3" fmla="*/ 232700 h 232700"/>
                <a:gd name="connsiteX4" fmla="*/ 34899 w 814309"/>
                <a:gd name="connsiteY4" fmla="*/ 232700 h 232700"/>
                <a:gd name="connsiteX5" fmla="*/ 0 w 814309"/>
                <a:gd name="connsiteY5" fmla="*/ 197795 h 232700"/>
                <a:gd name="connsiteX6" fmla="*/ 0 w 814309"/>
                <a:gd name="connsiteY6" fmla="*/ 34905 h 232700"/>
                <a:gd name="connsiteX7" fmla="*/ 34899 w 814309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309" h="232700">
                  <a:moveTo>
                    <a:pt x="779410" y="0"/>
                  </a:moveTo>
                  <a:cubicBezTo>
                    <a:pt x="798685" y="0"/>
                    <a:pt x="814309" y="15628"/>
                    <a:pt x="814309" y="34905"/>
                  </a:cubicBezTo>
                  <a:lnTo>
                    <a:pt x="814309" y="197795"/>
                  </a:lnTo>
                  <a:cubicBezTo>
                    <a:pt x="814309" y="217073"/>
                    <a:pt x="798685" y="232700"/>
                    <a:pt x="779410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8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D5E8D4">
                <a:alpha val="50000"/>
              </a:srgbClr>
            </a:solidFill>
            <a:ln w="7754" cap="flat">
              <a:solidFill>
                <a:srgbClr val="82B366">
                  <a:alpha val="50000"/>
                </a:srgbClr>
              </a:solidFill>
              <a:custDash>
                <a:ds d="225000" sp="225000"/>
              </a:custDash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810EE9FC-0A57-83B1-CE0E-DBAA900452D3}"/>
                </a:ext>
              </a:extLst>
            </p:cNvPr>
            <p:cNvSpPr txBox="1"/>
            <p:nvPr/>
          </p:nvSpPr>
          <p:spPr>
            <a:xfrm>
              <a:off x="8848579" y="2522865"/>
              <a:ext cx="942902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666666"/>
                  </a:solidFill>
                  <a:latin typeface="Helvetica"/>
                  <a:cs typeface="Helvetica"/>
                  <a:sym typeface="Helvetica"/>
                  <a:rtl val="0"/>
                </a:rPr>
                <a:t>arceos_posix_api</a:t>
              </a:r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49FC256D-0B1D-2B4A-C89C-CEF6B8A64FDC}"/>
                </a:ext>
              </a:extLst>
            </p:cNvPr>
            <p:cNvSpPr/>
            <p:nvPr/>
          </p:nvSpPr>
          <p:spPr>
            <a:xfrm>
              <a:off x="7943459" y="2518166"/>
              <a:ext cx="814309" cy="232700"/>
            </a:xfrm>
            <a:custGeom>
              <a:avLst/>
              <a:gdLst>
                <a:gd name="connsiteX0" fmla="*/ 779410 w 814309"/>
                <a:gd name="connsiteY0" fmla="*/ 0 h 232700"/>
                <a:gd name="connsiteX1" fmla="*/ 814309 w 814309"/>
                <a:gd name="connsiteY1" fmla="*/ 34905 h 232700"/>
                <a:gd name="connsiteX2" fmla="*/ 814309 w 814309"/>
                <a:gd name="connsiteY2" fmla="*/ 197795 h 232700"/>
                <a:gd name="connsiteX3" fmla="*/ 779410 w 814309"/>
                <a:gd name="connsiteY3" fmla="*/ 232700 h 232700"/>
                <a:gd name="connsiteX4" fmla="*/ 34899 w 814309"/>
                <a:gd name="connsiteY4" fmla="*/ 232700 h 232700"/>
                <a:gd name="connsiteX5" fmla="*/ 0 w 814309"/>
                <a:gd name="connsiteY5" fmla="*/ 197795 h 232700"/>
                <a:gd name="connsiteX6" fmla="*/ 0 w 814309"/>
                <a:gd name="connsiteY6" fmla="*/ 34905 h 232700"/>
                <a:gd name="connsiteX7" fmla="*/ 34899 w 814309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309" h="232700">
                  <a:moveTo>
                    <a:pt x="779410" y="0"/>
                  </a:moveTo>
                  <a:cubicBezTo>
                    <a:pt x="798684" y="0"/>
                    <a:pt x="814309" y="15628"/>
                    <a:pt x="814309" y="34905"/>
                  </a:cubicBezTo>
                  <a:lnTo>
                    <a:pt x="814309" y="197795"/>
                  </a:lnTo>
                  <a:cubicBezTo>
                    <a:pt x="814309" y="217073"/>
                    <a:pt x="798684" y="232700"/>
                    <a:pt x="779410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8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D5E8D4"/>
            </a:solidFill>
            <a:ln w="7754" cap="flat">
              <a:solidFill>
                <a:srgbClr val="82B3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14EBE70D-0957-913B-31A0-DF2CDE59EB01}"/>
                </a:ext>
              </a:extLst>
            </p:cNvPr>
            <p:cNvSpPr txBox="1"/>
            <p:nvPr/>
          </p:nvSpPr>
          <p:spPr>
            <a:xfrm>
              <a:off x="7910184" y="2522865"/>
              <a:ext cx="880859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 dirty="0">
                  <a:ln/>
                  <a:solidFill>
                    <a:srgbClr val="666666"/>
                  </a:solidFill>
                  <a:latin typeface="Helvetica"/>
                  <a:cs typeface="Helvetica"/>
                  <a:sym typeface="Helvetica"/>
                  <a:rtl val="0"/>
                </a:rPr>
                <a:t>arceos_rust_api</a:t>
              </a:r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06F1C329-6795-4897-9721-255D1C1A5FA7}"/>
                </a:ext>
              </a:extLst>
            </p:cNvPr>
            <p:cNvSpPr/>
            <p:nvPr/>
          </p:nvSpPr>
          <p:spPr>
            <a:xfrm>
              <a:off x="7516916" y="1820066"/>
              <a:ext cx="2636811" cy="542966"/>
            </a:xfrm>
            <a:custGeom>
              <a:avLst/>
              <a:gdLst>
                <a:gd name="connsiteX0" fmla="*/ 2555380 w 2636811"/>
                <a:gd name="connsiteY0" fmla="*/ 0 h 542966"/>
                <a:gd name="connsiteX1" fmla="*/ 2636811 w 2636811"/>
                <a:gd name="connsiteY1" fmla="*/ 81445 h 542966"/>
                <a:gd name="connsiteX2" fmla="*/ 2636811 w 2636811"/>
                <a:gd name="connsiteY2" fmla="*/ 461522 h 542966"/>
                <a:gd name="connsiteX3" fmla="*/ 2555380 w 2636811"/>
                <a:gd name="connsiteY3" fmla="*/ 542967 h 542966"/>
                <a:gd name="connsiteX4" fmla="*/ 81431 w 2636811"/>
                <a:gd name="connsiteY4" fmla="*/ 542967 h 542966"/>
                <a:gd name="connsiteX5" fmla="*/ 0 w 2636811"/>
                <a:gd name="connsiteY5" fmla="*/ 461522 h 542966"/>
                <a:gd name="connsiteX6" fmla="*/ 0 w 2636811"/>
                <a:gd name="connsiteY6" fmla="*/ 81445 h 542966"/>
                <a:gd name="connsiteX7" fmla="*/ 81431 w 2636811"/>
                <a:gd name="connsiteY7" fmla="*/ 0 h 54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811" h="542966">
                  <a:moveTo>
                    <a:pt x="2555380" y="0"/>
                  </a:moveTo>
                  <a:cubicBezTo>
                    <a:pt x="2600353" y="0"/>
                    <a:pt x="2636811" y="36464"/>
                    <a:pt x="2636811" y="81445"/>
                  </a:cubicBezTo>
                  <a:lnTo>
                    <a:pt x="2636811" y="461522"/>
                  </a:lnTo>
                  <a:cubicBezTo>
                    <a:pt x="2636811" y="506503"/>
                    <a:pt x="2600353" y="542967"/>
                    <a:pt x="2555380" y="542967"/>
                  </a:cubicBezTo>
                  <a:lnTo>
                    <a:pt x="81431" y="542967"/>
                  </a:lnTo>
                  <a:cubicBezTo>
                    <a:pt x="36458" y="542967"/>
                    <a:pt x="0" y="506503"/>
                    <a:pt x="0" y="461522"/>
                  </a:cubicBezTo>
                  <a:lnTo>
                    <a:pt x="0" y="81445"/>
                  </a:lnTo>
                  <a:cubicBezTo>
                    <a:pt x="0" y="36464"/>
                    <a:pt x="36458" y="0"/>
                    <a:pt x="81431" y="0"/>
                  </a:cubicBezTo>
                  <a:close/>
                </a:path>
              </a:pathLst>
            </a:custGeom>
            <a:noFill/>
            <a:ln w="7754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CF2F49B4-EB6D-C0DD-BC16-CCA58E3A58BC}"/>
                </a:ext>
              </a:extLst>
            </p:cNvPr>
            <p:cNvSpPr txBox="1"/>
            <p:nvPr/>
          </p:nvSpPr>
          <p:spPr>
            <a:xfrm>
              <a:off x="8422036" y="1801494"/>
              <a:ext cx="818816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b="1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ArceOS ulib</a:t>
              </a:r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117E6F75-2B1C-4938-22CC-814DEA2CAFD1}"/>
                </a:ext>
              </a:extLst>
            </p:cNvPr>
            <p:cNvSpPr/>
            <p:nvPr/>
          </p:nvSpPr>
          <p:spPr>
            <a:xfrm>
              <a:off x="8021013" y="2285466"/>
              <a:ext cx="102525" cy="189262"/>
            </a:xfrm>
            <a:custGeom>
              <a:avLst/>
              <a:gdLst>
                <a:gd name="connsiteX0" fmla="*/ 0 w 102525"/>
                <a:gd name="connsiteY0" fmla="*/ 0 h 189262"/>
                <a:gd name="connsiteX1" fmla="*/ 102525 w 102525"/>
                <a:gd name="connsiteY1" fmla="*/ 189263 h 18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525" h="189262">
                  <a:moveTo>
                    <a:pt x="0" y="0"/>
                  </a:moveTo>
                  <a:lnTo>
                    <a:pt x="102525" y="189263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5C97C160-0099-38C4-3F6B-AA673719FDD3}"/>
                </a:ext>
              </a:extLst>
            </p:cNvPr>
            <p:cNvSpPr/>
            <p:nvPr/>
          </p:nvSpPr>
          <p:spPr>
            <a:xfrm>
              <a:off x="8093215" y="2449830"/>
              <a:ext cx="49711" cy="60734"/>
            </a:xfrm>
            <a:custGeom>
              <a:avLst/>
              <a:gdLst>
                <a:gd name="connsiteX0" fmla="*/ 49712 w 49711"/>
                <a:gd name="connsiteY0" fmla="*/ 60735 h 60734"/>
                <a:gd name="connsiteX1" fmla="*/ 0 w 49711"/>
                <a:gd name="connsiteY1" fmla="*/ 25907 h 60734"/>
                <a:gd name="connsiteX2" fmla="*/ 30323 w 49711"/>
                <a:gd name="connsiteY2" fmla="*/ 24899 h 60734"/>
                <a:gd name="connsiteX3" fmla="*/ 47695 w 49711"/>
                <a:gd name="connsiteY3" fmla="*/ 0 h 6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711" h="60734">
                  <a:moveTo>
                    <a:pt x="49712" y="60735"/>
                  </a:moveTo>
                  <a:lnTo>
                    <a:pt x="0" y="25907"/>
                  </a:lnTo>
                  <a:lnTo>
                    <a:pt x="30323" y="24899"/>
                  </a:lnTo>
                  <a:lnTo>
                    <a:pt x="47695" y="0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0B7B71F8-BCBA-4213-21E1-70A0AB2421E0}"/>
                </a:ext>
              </a:extLst>
            </p:cNvPr>
            <p:cNvSpPr/>
            <p:nvPr/>
          </p:nvSpPr>
          <p:spPr>
            <a:xfrm>
              <a:off x="7672023" y="2052766"/>
              <a:ext cx="465319" cy="232700"/>
            </a:xfrm>
            <a:custGeom>
              <a:avLst/>
              <a:gdLst>
                <a:gd name="connsiteX0" fmla="*/ 430421 w 465319"/>
                <a:gd name="connsiteY0" fmla="*/ 0 h 232700"/>
                <a:gd name="connsiteX1" fmla="*/ 465320 w 465319"/>
                <a:gd name="connsiteY1" fmla="*/ 34905 h 232700"/>
                <a:gd name="connsiteX2" fmla="*/ 465320 w 465319"/>
                <a:gd name="connsiteY2" fmla="*/ 197795 h 232700"/>
                <a:gd name="connsiteX3" fmla="*/ 430421 w 465319"/>
                <a:gd name="connsiteY3" fmla="*/ 232700 h 232700"/>
                <a:gd name="connsiteX4" fmla="*/ 34899 w 465319"/>
                <a:gd name="connsiteY4" fmla="*/ 232700 h 232700"/>
                <a:gd name="connsiteX5" fmla="*/ 0 w 465319"/>
                <a:gd name="connsiteY5" fmla="*/ 197795 h 232700"/>
                <a:gd name="connsiteX6" fmla="*/ 0 w 465319"/>
                <a:gd name="connsiteY6" fmla="*/ 34905 h 232700"/>
                <a:gd name="connsiteX7" fmla="*/ 34899 w 465319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5319" h="232700">
                  <a:moveTo>
                    <a:pt x="430421" y="0"/>
                  </a:moveTo>
                  <a:cubicBezTo>
                    <a:pt x="449695" y="0"/>
                    <a:pt x="465320" y="15627"/>
                    <a:pt x="465320" y="34905"/>
                  </a:cubicBezTo>
                  <a:lnTo>
                    <a:pt x="465320" y="197795"/>
                  </a:lnTo>
                  <a:cubicBezTo>
                    <a:pt x="465320" y="217073"/>
                    <a:pt x="449695" y="232700"/>
                    <a:pt x="430421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7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FFE6CC"/>
            </a:solidFill>
            <a:ln w="7754" cap="flat">
              <a:solidFill>
                <a:srgbClr val="DEA58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63501D51-5A43-DD96-ED37-E3D09FDFEE6C}"/>
                </a:ext>
              </a:extLst>
            </p:cNvPr>
            <p:cNvSpPr txBox="1"/>
            <p:nvPr/>
          </p:nvSpPr>
          <p:spPr>
            <a:xfrm>
              <a:off x="7681402" y="2049708"/>
              <a:ext cx="438805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axstd</a:t>
              </a:r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56792B6C-3EDF-7E3A-6DAD-FE38DF573F0E}"/>
                </a:ext>
              </a:extLst>
            </p:cNvPr>
            <p:cNvSpPr/>
            <p:nvPr/>
          </p:nvSpPr>
          <p:spPr>
            <a:xfrm>
              <a:off x="9122579" y="2285466"/>
              <a:ext cx="22955" cy="183677"/>
            </a:xfrm>
            <a:custGeom>
              <a:avLst/>
              <a:gdLst>
                <a:gd name="connsiteX0" fmla="*/ 22956 w 22955"/>
                <a:gd name="connsiteY0" fmla="*/ 0 h 183677"/>
                <a:gd name="connsiteX1" fmla="*/ 0 w 22955"/>
                <a:gd name="connsiteY1" fmla="*/ 183678 h 18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55" h="183677">
                  <a:moveTo>
                    <a:pt x="22956" y="0"/>
                  </a:moveTo>
                  <a:lnTo>
                    <a:pt x="0" y="183678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EF01F685-C85E-6B34-DDFE-FC836A930E21}"/>
                </a:ext>
              </a:extLst>
            </p:cNvPr>
            <p:cNvSpPr/>
            <p:nvPr/>
          </p:nvSpPr>
          <p:spPr>
            <a:xfrm>
              <a:off x="9097297" y="2452312"/>
              <a:ext cx="53899" cy="57244"/>
            </a:xfrm>
            <a:custGeom>
              <a:avLst/>
              <a:gdLst>
                <a:gd name="connsiteX0" fmla="*/ 20242 w 53899"/>
                <a:gd name="connsiteY0" fmla="*/ 57244 h 57244"/>
                <a:gd name="connsiteX1" fmla="*/ 0 w 53899"/>
                <a:gd name="connsiteY1" fmla="*/ 0 h 57244"/>
                <a:gd name="connsiteX2" fmla="*/ 25282 w 53899"/>
                <a:gd name="connsiteY2" fmla="*/ 16832 h 57244"/>
                <a:gd name="connsiteX3" fmla="*/ 53900 w 53899"/>
                <a:gd name="connsiteY3" fmla="*/ 6748 h 57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9" h="57244">
                  <a:moveTo>
                    <a:pt x="20242" y="57244"/>
                  </a:moveTo>
                  <a:lnTo>
                    <a:pt x="0" y="0"/>
                  </a:lnTo>
                  <a:lnTo>
                    <a:pt x="25282" y="16832"/>
                  </a:lnTo>
                  <a:lnTo>
                    <a:pt x="53900" y="6748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8C0DE5A8-0B31-2A39-6273-A5C96E804EEA}"/>
                </a:ext>
              </a:extLst>
            </p:cNvPr>
            <p:cNvSpPr/>
            <p:nvPr/>
          </p:nvSpPr>
          <p:spPr>
            <a:xfrm>
              <a:off x="8912875" y="2052766"/>
              <a:ext cx="465319" cy="232700"/>
            </a:xfrm>
            <a:custGeom>
              <a:avLst/>
              <a:gdLst>
                <a:gd name="connsiteX0" fmla="*/ 430421 w 465319"/>
                <a:gd name="connsiteY0" fmla="*/ 0 h 232700"/>
                <a:gd name="connsiteX1" fmla="*/ 465320 w 465319"/>
                <a:gd name="connsiteY1" fmla="*/ 34905 h 232700"/>
                <a:gd name="connsiteX2" fmla="*/ 465320 w 465319"/>
                <a:gd name="connsiteY2" fmla="*/ 197795 h 232700"/>
                <a:gd name="connsiteX3" fmla="*/ 430421 w 465319"/>
                <a:gd name="connsiteY3" fmla="*/ 232700 h 232700"/>
                <a:gd name="connsiteX4" fmla="*/ 34899 w 465319"/>
                <a:gd name="connsiteY4" fmla="*/ 232700 h 232700"/>
                <a:gd name="connsiteX5" fmla="*/ 0 w 465319"/>
                <a:gd name="connsiteY5" fmla="*/ 197795 h 232700"/>
                <a:gd name="connsiteX6" fmla="*/ 0 w 465319"/>
                <a:gd name="connsiteY6" fmla="*/ 34905 h 232700"/>
                <a:gd name="connsiteX7" fmla="*/ 34899 w 465319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5319" h="232700">
                  <a:moveTo>
                    <a:pt x="430421" y="0"/>
                  </a:moveTo>
                  <a:cubicBezTo>
                    <a:pt x="449695" y="0"/>
                    <a:pt x="465320" y="15627"/>
                    <a:pt x="465320" y="34905"/>
                  </a:cubicBezTo>
                  <a:lnTo>
                    <a:pt x="465320" y="197795"/>
                  </a:lnTo>
                  <a:cubicBezTo>
                    <a:pt x="465320" y="217073"/>
                    <a:pt x="449695" y="232700"/>
                    <a:pt x="430421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7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DAE8FC"/>
            </a:solidFill>
            <a:ln w="7754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D900EE6F-C783-7671-256E-73E89EF3237D}"/>
                </a:ext>
              </a:extLst>
            </p:cNvPr>
            <p:cNvSpPr txBox="1"/>
            <p:nvPr/>
          </p:nvSpPr>
          <p:spPr>
            <a:xfrm>
              <a:off x="8914499" y="2049708"/>
              <a:ext cx="454316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666666"/>
                  </a:solidFill>
                  <a:latin typeface="Helvetica"/>
                  <a:cs typeface="Helvetica"/>
                  <a:sym typeface="Helvetica"/>
                  <a:rtl val="0"/>
                </a:rPr>
                <a:t>axlibc</a:t>
              </a:r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86A32BFA-1534-90FA-B246-AAF2BABC64AA}"/>
                </a:ext>
              </a:extLst>
            </p:cNvPr>
            <p:cNvSpPr/>
            <p:nvPr/>
          </p:nvSpPr>
          <p:spPr>
            <a:xfrm>
              <a:off x="8525109" y="2285466"/>
              <a:ext cx="22955" cy="183677"/>
            </a:xfrm>
            <a:custGeom>
              <a:avLst/>
              <a:gdLst>
                <a:gd name="connsiteX0" fmla="*/ 0 w 22955"/>
                <a:gd name="connsiteY0" fmla="*/ 0 h 183677"/>
                <a:gd name="connsiteX1" fmla="*/ 22956 w 22955"/>
                <a:gd name="connsiteY1" fmla="*/ 183678 h 18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955" h="183677">
                  <a:moveTo>
                    <a:pt x="0" y="0"/>
                  </a:moveTo>
                  <a:lnTo>
                    <a:pt x="22956" y="183678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E14FB3E9-797F-A9D1-D09C-277ABA4441D2}"/>
                </a:ext>
              </a:extLst>
            </p:cNvPr>
            <p:cNvSpPr/>
            <p:nvPr/>
          </p:nvSpPr>
          <p:spPr>
            <a:xfrm>
              <a:off x="8519447" y="2452312"/>
              <a:ext cx="53899" cy="57244"/>
            </a:xfrm>
            <a:custGeom>
              <a:avLst/>
              <a:gdLst>
                <a:gd name="connsiteX0" fmla="*/ 33658 w 53899"/>
                <a:gd name="connsiteY0" fmla="*/ 57244 h 57244"/>
                <a:gd name="connsiteX1" fmla="*/ 0 w 53899"/>
                <a:gd name="connsiteY1" fmla="*/ 6748 h 57244"/>
                <a:gd name="connsiteX2" fmla="*/ 28617 w 53899"/>
                <a:gd name="connsiteY2" fmla="*/ 16832 h 57244"/>
                <a:gd name="connsiteX3" fmla="*/ 53899 w 53899"/>
                <a:gd name="connsiteY3" fmla="*/ 0 h 57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899" h="57244">
                  <a:moveTo>
                    <a:pt x="33658" y="57244"/>
                  </a:moveTo>
                  <a:lnTo>
                    <a:pt x="0" y="6748"/>
                  </a:lnTo>
                  <a:lnTo>
                    <a:pt x="28617" y="16832"/>
                  </a:lnTo>
                  <a:lnTo>
                    <a:pt x="53899" y="0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21C5B130-334D-993D-9333-3B173CB3D481}"/>
                </a:ext>
              </a:extLst>
            </p:cNvPr>
            <p:cNvSpPr/>
            <p:nvPr/>
          </p:nvSpPr>
          <p:spPr>
            <a:xfrm>
              <a:off x="8292449" y="2052766"/>
              <a:ext cx="465319" cy="232700"/>
            </a:xfrm>
            <a:custGeom>
              <a:avLst/>
              <a:gdLst>
                <a:gd name="connsiteX0" fmla="*/ 430421 w 465319"/>
                <a:gd name="connsiteY0" fmla="*/ 0 h 232700"/>
                <a:gd name="connsiteX1" fmla="*/ 465320 w 465319"/>
                <a:gd name="connsiteY1" fmla="*/ 34905 h 232700"/>
                <a:gd name="connsiteX2" fmla="*/ 465320 w 465319"/>
                <a:gd name="connsiteY2" fmla="*/ 197795 h 232700"/>
                <a:gd name="connsiteX3" fmla="*/ 430421 w 465319"/>
                <a:gd name="connsiteY3" fmla="*/ 232700 h 232700"/>
                <a:gd name="connsiteX4" fmla="*/ 34899 w 465319"/>
                <a:gd name="connsiteY4" fmla="*/ 232700 h 232700"/>
                <a:gd name="connsiteX5" fmla="*/ 0 w 465319"/>
                <a:gd name="connsiteY5" fmla="*/ 197795 h 232700"/>
                <a:gd name="connsiteX6" fmla="*/ 0 w 465319"/>
                <a:gd name="connsiteY6" fmla="*/ 34905 h 232700"/>
                <a:gd name="connsiteX7" fmla="*/ 34899 w 465319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5319" h="232700">
                  <a:moveTo>
                    <a:pt x="430421" y="0"/>
                  </a:moveTo>
                  <a:cubicBezTo>
                    <a:pt x="449695" y="0"/>
                    <a:pt x="465320" y="15627"/>
                    <a:pt x="465320" y="34905"/>
                  </a:cubicBezTo>
                  <a:lnTo>
                    <a:pt x="465320" y="197795"/>
                  </a:lnTo>
                  <a:cubicBezTo>
                    <a:pt x="465320" y="217073"/>
                    <a:pt x="449695" y="232700"/>
                    <a:pt x="430421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7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FFE6CC">
                <a:alpha val="50000"/>
              </a:srgbClr>
            </a:solidFill>
            <a:ln w="7754" cap="flat">
              <a:solidFill>
                <a:srgbClr val="DEA584">
                  <a:alpha val="50000"/>
                </a:srgbClr>
              </a:solidFill>
              <a:custDash>
                <a:ds d="225000" sp="225000"/>
              </a:custDash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A6B050DB-2ADD-54FE-05AF-74AF117D3175}"/>
                </a:ext>
              </a:extLst>
            </p:cNvPr>
            <p:cNvSpPr txBox="1"/>
            <p:nvPr/>
          </p:nvSpPr>
          <p:spPr>
            <a:xfrm>
              <a:off x="8247541" y="2049708"/>
              <a:ext cx="547380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666666"/>
                  </a:solidFill>
                  <a:latin typeface="Helvetica"/>
                  <a:cs typeface="Helvetica"/>
                  <a:sym typeface="Helvetica"/>
                  <a:rtl val="0"/>
                </a:rPr>
                <a:t>rust std</a:t>
              </a:r>
            </a:p>
          </p:txBody>
        </p:sp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id="{1FC028C1-EE4B-3E6C-C466-31FF62D8F4A2}"/>
                </a:ext>
              </a:extLst>
            </p:cNvPr>
            <p:cNvSpPr/>
            <p:nvPr/>
          </p:nvSpPr>
          <p:spPr>
            <a:xfrm>
              <a:off x="7672023" y="1664933"/>
              <a:ext cx="207222" cy="345482"/>
            </a:xfrm>
            <a:custGeom>
              <a:avLst/>
              <a:gdLst>
                <a:gd name="connsiteX0" fmla="*/ 0 w 207222"/>
                <a:gd name="connsiteY0" fmla="*/ 0 h 345482"/>
                <a:gd name="connsiteX1" fmla="*/ 207222 w 207222"/>
                <a:gd name="connsiteY1" fmla="*/ 345482 h 34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222" h="345482">
                  <a:moveTo>
                    <a:pt x="0" y="0"/>
                  </a:moveTo>
                  <a:lnTo>
                    <a:pt x="207222" y="345482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06CAA942-AC43-773B-E5BA-578A5D973F9B}"/>
                </a:ext>
              </a:extLst>
            </p:cNvPr>
            <p:cNvSpPr/>
            <p:nvPr/>
          </p:nvSpPr>
          <p:spPr>
            <a:xfrm>
              <a:off x="7848999" y="1984818"/>
              <a:ext cx="51185" cy="60502"/>
            </a:xfrm>
            <a:custGeom>
              <a:avLst/>
              <a:gdLst>
                <a:gd name="connsiteX0" fmla="*/ 51185 w 51185"/>
                <a:gd name="connsiteY0" fmla="*/ 60502 h 60502"/>
                <a:gd name="connsiteX1" fmla="*/ 0 w 51185"/>
                <a:gd name="connsiteY1" fmla="*/ 27924 h 60502"/>
                <a:gd name="connsiteX2" fmla="*/ 30246 w 51185"/>
                <a:gd name="connsiteY2" fmla="*/ 25597 h 60502"/>
                <a:gd name="connsiteX3" fmla="*/ 46532 w 51185"/>
                <a:gd name="connsiteY3" fmla="*/ 0 h 6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185" h="60502">
                  <a:moveTo>
                    <a:pt x="51185" y="60502"/>
                  </a:moveTo>
                  <a:lnTo>
                    <a:pt x="0" y="27924"/>
                  </a:lnTo>
                  <a:lnTo>
                    <a:pt x="30246" y="25597"/>
                  </a:lnTo>
                  <a:lnTo>
                    <a:pt x="46532" y="0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F60DB098-4D63-F659-93BC-C784B379D2F3}"/>
                </a:ext>
              </a:extLst>
            </p:cNvPr>
            <p:cNvSpPr/>
            <p:nvPr/>
          </p:nvSpPr>
          <p:spPr>
            <a:xfrm>
              <a:off x="7361810" y="1354666"/>
              <a:ext cx="620426" cy="310266"/>
            </a:xfrm>
            <a:custGeom>
              <a:avLst/>
              <a:gdLst>
                <a:gd name="connsiteX0" fmla="*/ 573894 w 620426"/>
                <a:gd name="connsiteY0" fmla="*/ 0 h 310266"/>
                <a:gd name="connsiteX1" fmla="*/ 620426 w 620426"/>
                <a:gd name="connsiteY1" fmla="*/ 46540 h 310266"/>
                <a:gd name="connsiteX2" fmla="*/ 620426 w 620426"/>
                <a:gd name="connsiteY2" fmla="*/ 263727 h 310266"/>
                <a:gd name="connsiteX3" fmla="*/ 573894 w 620426"/>
                <a:gd name="connsiteY3" fmla="*/ 310267 h 310266"/>
                <a:gd name="connsiteX4" fmla="*/ 46532 w 620426"/>
                <a:gd name="connsiteY4" fmla="*/ 310267 h 310266"/>
                <a:gd name="connsiteX5" fmla="*/ 0 w 620426"/>
                <a:gd name="connsiteY5" fmla="*/ 263727 h 310266"/>
                <a:gd name="connsiteX6" fmla="*/ 0 w 620426"/>
                <a:gd name="connsiteY6" fmla="*/ 46540 h 310266"/>
                <a:gd name="connsiteX7" fmla="*/ 46532 w 620426"/>
                <a:gd name="connsiteY7" fmla="*/ 0 h 3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0426" h="310266">
                  <a:moveTo>
                    <a:pt x="573894" y="0"/>
                  </a:moveTo>
                  <a:cubicBezTo>
                    <a:pt x="599593" y="0"/>
                    <a:pt x="620426" y="20837"/>
                    <a:pt x="620426" y="46540"/>
                  </a:cubicBezTo>
                  <a:lnTo>
                    <a:pt x="620426" y="263727"/>
                  </a:lnTo>
                  <a:cubicBezTo>
                    <a:pt x="620426" y="289430"/>
                    <a:pt x="599593" y="310267"/>
                    <a:pt x="573894" y="310267"/>
                  </a:cubicBezTo>
                  <a:lnTo>
                    <a:pt x="46532" y="310267"/>
                  </a:lnTo>
                  <a:cubicBezTo>
                    <a:pt x="20833" y="310267"/>
                    <a:pt x="0" y="289430"/>
                    <a:pt x="0" y="263727"/>
                  </a:cubicBezTo>
                  <a:lnTo>
                    <a:pt x="0" y="46540"/>
                  </a:lnTo>
                  <a:cubicBezTo>
                    <a:pt x="0" y="20837"/>
                    <a:pt x="20833" y="0"/>
                    <a:pt x="46532" y="0"/>
                  </a:cubicBezTo>
                  <a:close/>
                </a:path>
              </a:pathLst>
            </a:custGeom>
            <a:solidFill>
              <a:srgbClr val="FFE6CC"/>
            </a:solidFill>
            <a:ln w="7754" cap="flat">
              <a:solidFill>
                <a:srgbClr val="DEA58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4A563F63-F93F-5CE2-2250-0E387E4FCCD0}"/>
                </a:ext>
              </a:extLst>
            </p:cNvPr>
            <p:cNvSpPr txBox="1"/>
            <p:nvPr/>
          </p:nvSpPr>
          <p:spPr>
            <a:xfrm>
              <a:off x="7355678" y="1390391"/>
              <a:ext cx="624933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Rust App</a:t>
              </a:r>
            </a:p>
          </p:txBody>
        </p:sp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EE38CE5B-F40C-0DEB-88ED-7B054621E920}"/>
                </a:ext>
              </a:extLst>
            </p:cNvPr>
            <p:cNvSpPr/>
            <p:nvPr/>
          </p:nvSpPr>
          <p:spPr>
            <a:xfrm>
              <a:off x="9791399" y="1664933"/>
              <a:ext cx="207222" cy="345482"/>
            </a:xfrm>
            <a:custGeom>
              <a:avLst/>
              <a:gdLst>
                <a:gd name="connsiteX0" fmla="*/ 207222 w 207222"/>
                <a:gd name="connsiteY0" fmla="*/ 0 h 345482"/>
                <a:gd name="connsiteX1" fmla="*/ 0 w 207222"/>
                <a:gd name="connsiteY1" fmla="*/ 345482 h 34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222" h="345482">
                  <a:moveTo>
                    <a:pt x="207222" y="0"/>
                  </a:moveTo>
                  <a:lnTo>
                    <a:pt x="0" y="345482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89FA8C03-4787-56BD-EE0D-6232B9C53BEA}"/>
                </a:ext>
              </a:extLst>
            </p:cNvPr>
            <p:cNvSpPr/>
            <p:nvPr/>
          </p:nvSpPr>
          <p:spPr>
            <a:xfrm>
              <a:off x="9770459" y="1984818"/>
              <a:ext cx="51185" cy="60502"/>
            </a:xfrm>
            <a:custGeom>
              <a:avLst/>
              <a:gdLst>
                <a:gd name="connsiteX0" fmla="*/ 0 w 51185"/>
                <a:gd name="connsiteY0" fmla="*/ 60502 h 60502"/>
                <a:gd name="connsiteX1" fmla="*/ 4653 w 51185"/>
                <a:gd name="connsiteY1" fmla="*/ 0 h 60502"/>
                <a:gd name="connsiteX2" fmla="*/ 20939 w 51185"/>
                <a:gd name="connsiteY2" fmla="*/ 25597 h 60502"/>
                <a:gd name="connsiteX3" fmla="*/ 51185 w 51185"/>
                <a:gd name="connsiteY3" fmla="*/ 27924 h 6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185" h="60502">
                  <a:moveTo>
                    <a:pt x="0" y="60502"/>
                  </a:moveTo>
                  <a:lnTo>
                    <a:pt x="4653" y="0"/>
                  </a:lnTo>
                  <a:lnTo>
                    <a:pt x="20939" y="25597"/>
                  </a:lnTo>
                  <a:lnTo>
                    <a:pt x="51185" y="27924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36368B69-F7B1-0D3F-3277-8C66E11F9E9D}"/>
                </a:ext>
              </a:extLst>
            </p:cNvPr>
            <p:cNvSpPr/>
            <p:nvPr/>
          </p:nvSpPr>
          <p:spPr>
            <a:xfrm>
              <a:off x="9688408" y="1354666"/>
              <a:ext cx="620426" cy="310266"/>
            </a:xfrm>
            <a:custGeom>
              <a:avLst/>
              <a:gdLst>
                <a:gd name="connsiteX0" fmla="*/ 573894 w 620426"/>
                <a:gd name="connsiteY0" fmla="*/ 0 h 310266"/>
                <a:gd name="connsiteX1" fmla="*/ 620426 w 620426"/>
                <a:gd name="connsiteY1" fmla="*/ 46540 h 310266"/>
                <a:gd name="connsiteX2" fmla="*/ 620426 w 620426"/>
                <a:gd name="connsiteY2" fmla="*/ 263727 h 310266"/>
                <a:gd name="connsiteX3" fmla="*/ 573894 w 620426"/>
                <a:gd name="connsiteY3" fmla="*/ 310267 h 310266"/>
                <a:gd name="connsiteX4" fmla="*/ 46532 w 620426"/>
                <a:gd name="connsiteY4" fmla="*/ 310267 h 310266"/>
                <a:gd name="connsiteX5" fmla="*/ 0 w 620426"/>
                <a:gd name="connsiteY5" fmla="*/ 263727 h 310266"/>
                <a:gd name="connsiteX6" fmla="*/ 0 w 620426"/>
                <a:gd name="connsiteY6" fmla="*/ 46540 h 310266"/>
                <a:gd name="connsiteX7" fmla="*/ 46532 w 620426"/>
                <a:gd name="connsiteY7" fmla="*/ 0 h 3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0426" h="310266">
                  <a:moveTo>
                    <a:pt x="573894" y="0"/>
                  </a:moveTo>
                  <a:cubicBezTo>
                    <a:pt x="599593" y="0"/>
                    <a:pt x="620426" y="20837"/>
                    <a:pt x="620426" y="46540"/>
                  </a:cubicBezTo>
                  <a:lnTo>
                    <a:pt x="620426" y="263727"/>
                  </a:lnTo>
                  <a:cubicBezTo>
                    <a:pt x="620426" y="289430"/>
                    <a:pt x="599593" y="310267"/>
                    <a:pt x="573894" y="310267"/>
                  </a:cubicBezTo>
                  <a:lnTo>
                    <a:pt x="46532" y="310267"/>
                  </a:lnTo>
                  <a:cubicBezTo>
                    <a:pt x="20833" y="310267"/>
                    <a:pt x="0" y="289430"/>
                    <a:pt x="0" y="263727"/>
                  </a:cubicBezTo>
                  <a:lnTo>
                    <a:pt x="0" y="46540"/>
                  </a:lnTo>
                  <a:cubicBezTo>
                    <a:pt x="0" y="20837"/>
                    <a:pt x="20833" y="0"/>
                    <a:pt x="46532" y="0"/>
                  </a:cubicBezTo>
                  <a:close/>
                </a:path>
              </a:pathLst>
            </a:custGeom>
            <a:solidFill>
              <a:srgbClr val="DAE8FC"/>
            </a:solidFill>
            <a:ln w="7754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3CF9EC23-5114-8A74-3789-A0BD08E42A34}"/>
                </a:ext>
              </a:extLst>
            </p:cNvPr>
            <p:cNvSpPr txBox="1"/>
            <p:nvPr/>
          </p:nvSpPr>
          <p:spPr>
            <a:xfrm>
              <a:off x="9755952" y="1390391"/>
              <a:ext cx="477582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C App</a:t>
              </a:r>
            </a:p>
          </p:txBody>
        </p:sp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id="{1B9EE9EE-8115-C459-BC7A-D302F9D61F1E}"/>
                </a:ext>
              </a:extLst>
            </p:cNvPr>
            <p:cNvSpPr/>
            <p:nvPr/>
          </p:nvSpPr>
          <p:spPr>
            <a:xfrm>
              <a:off x="8447555" y="1664933"/>
              <a:ext cx="67859" cy="339431"/>
            </a:xfrm>
            <a:custGeom>
              <a:avLst/>
              <a:gdLst>
                <a:gd name="connsiteX0" fmla="*/ 0 w 67859"/>
                <a:gd name="connsiteY0" fmla="*/ 0 h 339431"/>
                <a:gd name="connsiteX1" fmla="*/ 67859 w 67859"/>
                <a:gd name="connsiteY1" fmla="*/ 339432 h 339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859" h="339431">
                  <a:moveTo>
                    <a:pt x="0" y="0"/>
                  </a:moveTo>
                  <a:lnTo>
                    <a:pt x="67859" y="339432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id="{FCFD5A10-54D1-75E1-3E14-C9AF18AEBCA2}"/>
                </a:ext>
              </a:extLst>
            </p:cNvPr>
            <p:cNvSpPr/>
            <p:nvPr/>
          </p:nvSpPr>
          <p:spPr>
            <a:xfrm>
              <a:off x="8486177" y="1985671"/>
              <a:ext cx="53201" cy="58562"/>
            </a:xfrm>
            <a:custGeom>
              <a:avLst/>
              <a:gdLst>
                <a:gd name="connsiteX0" fmla="*/ 37226 w 53201"/>
                <a:gd name="connsiteY0" fmla="*/ 58563 h 58562"/>
                <a:gd name="connsiteX1" fmla="*/ 0 w 53201"/>
                <a:gd name="connsiteY1" fmla="*/ 10704 h 58562"/>
                <a:gd name="connsiteX2" fmla="*/ 29238 w 53201"/>
                <a:gd name="connsiteY2" fmla="*/ 18694 h 58562"/>
                <a:gd name="connsiteX3" fmla="*/ 53202 w 53201"/>
                <a:gd name="connsiteY3" fmla="*/ 0 h 5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01" h="58562">
                  <a:moveTo>
                    <a:pt x="37226" y="58563"/>
                  </a:moveTo>
                  <a:lnTo>
                    <a:pt x="0" y="10704"/>
                  </a:lnTo>
                  <a:lnTo>
                    <a:pt x="29238" y="18694"/>
                  </a:lnTo>
                  <a:lnTo>
                    <a:pt x="53202" y="0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18454B37-BCF7-3638-6755-14CD0591052F}"/>
                </a:ext>
              </a:extLst>
            </p:cNvPr>
            <p:cNvSpPr/>
            <p:nvPr/>
          </p:nvSpPr>
          <p:spPr>
            <a:xfrm>
              <a:off x="8137342" y="1354666"/>
              <a:ext cx="620426" cy="310266"/>
            </a:xfrm>
            <a:custGeom>
              <a:avLst/>
              <a:gdLst>
                <a:gd name="connsiteX0" fmla="*/ 573894 w 620426"/>
                <a:gd name="connsiteY0" fmla="*/ 0 h 310266"/>
                <a:gd name="connsiteX1" fmla="*/ 620426 w 620426"/>
                <a:gd name="connsiteY1" fmla="*/ 46540 h 310266"/>
                <a:gd name="connsiteX2" fmla="*/ 620426 w 620426"/>
                <a:gd name="connsiteY2" fmla="*/ 263727 h 310266"/>
                <a:gd name="connsiteX3" fmla="*/ 573894 w 620426"/>
                <a:gd name="connsiteY3" fmla="*/ 310267 h 310266"/>
                <a:gd name="connsiteX4" fmla="*/ 46532 w 620426"/>
                <a:gd name="connsiteY4" fmla="*/ 310267 h 310266"/>
                <a:gd name="connsiteX5" fmla="*/ 0 w 620426"/>
                <a:gd name="connsiteY5" fmla="*/ 263727 h 310266"/>
                <a:gd name="connsiteX6" fmla="*/ 0 w 620426"/>
                <a:gd name="connsiteY6" fmla="*/ 46540 h 310266"/>
                <a:gd name="connsiteX7" fmla="*/ 46532 w 620426"/>
                <a:gd name="connsiteY7" fmla="*/ 0 h 3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0426" h="310266">
                  <a:moveTo>
                    <a:pt x="573894" y="0"/>
                  </a:moveTo>
                  <a:cubicBezTo>
                    <a:pt x="599593" y="0"/>
                    <a:pt x="620426" y="20837"/>
                    <a:pt x="620426" y="46540"/>
                  </a:cubicBezTo>
                  <a:lnTo>
                    <a:pt x="620426" y="263727"/>
                  </a:lnTo>
                  <a:cubicBezTo>
                    <a:pt x="620426" y="289430"/>
                    <a:pt x="599593" y="310267"/>
                    <a:pt x="573894" y="310267"/>
                  </a:cubicBezTo>
                  <a:lnTo>
                    <a:pt x="46532" y="310267"/>
                  </a:lnTo>
                  <a:cubicBezTo>
                    <a:pt x="20833" y="310267"/>
                    <a:pt x="0" y="289430"/>
                    <a:pt x="0" y="263727"/>
                  </a:cubicBezTo>
                  <a:lnTo>
                    <a:pt x="0" y="46540"/>
                  </a:lnTo>
                  <a:cubicBezTo>
                    <a:pt x="0" y="20837"/>
                    <a:pt x="20833" y="0"/>
                    <a:pt x="46532" y="0"/>
                  </a:cubicBezTo>
                  <a:close/>
                </a:path>
              </a:pathLst>
            </a:custGeom>
            <a:solidFill>
              <a:srgbClr val="FFE6CC"/>
            </a:solidFill>
            <a:ln w="7754" cap="flat">
              <a:solidFill>
                <a:srgbClr val="DEA58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4B66E6AE-20B5-C1E0-BF2B-C02F486A8EDB}"/>
                </a:ext>
              </a:extLst>
            </p:cNvPr>
            <p:cNvSpPr txBox="1"/>
            <p:nvPr/>
          </p:nvSpPr>
          <p:spPr>
            <a:xfrm>
              <a:off x="8042025" y="1390391"/>
              <a:ext cx="803306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Rust std App</a:t>
              </a:r>
            </a:p>
          </p:txBody>
        </p:sp>
        <p:sp>
          <p:nvSpPr>
            <p:cNvPr id="105" name="任意多边形: 形状 104">
              <a:extLst>
                <a:ext uri="{FF2B5EF4-FFF2-40B4-BE49-F238E27FC236}">
                  <a16:creationId xmlns:a16="http://schemas.microsoft.com/office/drawing/2014/main" id="{F659A635-95B0-D8CB-EBCB-EC2DB52DAB53}"/>
                </a:ext>
              </a:extLst>
            </p:cNvPr>
            <p:cNvSpPr/>
            <p:nvPr/>
          </p:nvSpPr>
          <p:spPr>
            <a:xfrm>
              <a:off x="9155229" y="1664933"/>
              <a:ext cx="67859" cy="339431"/>
            </a:xfrm>
            <a:custGeom>
              <a:avLst/>
              <a:gdLst>
                <a:gd name="connsiteX0" fmla="*/ 67859 w 67859"/>
                <a:gd name="connsiteY0" fmla="*/ 0 h 339431"/>
                <a:gd name="connsiteX1" fmla="*/ 0 w 67859"/>
                <a:gd name="connsiteY1" fmla="*/ 339432 h 339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859" h="339431">
                  <a:moveTo>
                    <a:pt x="67859" y="0"/>
                  </a:moveTo>
                  <a:lnTo>
                    <a:pt x="0" y="339432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6" name="任意多边形: 形状 105">
              <a:extLst>
                <a:ext uri="{FF2B5EF4-FFF2-40B4-BE49-F238E27FC236}">
                  <a16:creationId xmlns:a16="http://schemas.microsoft.com/office/drawing/2014/main" id="{6DB2E34E-7579-69EB-A21B-9F6D92A5C316}"/>
                </a:ext>
              </a:extLst>
            </p:cNvPr>
            <p:cNvSpPr/>
            <p:nvPr/>
          </p:nvSpPr>
          <p:spPr>
            <a:xfrm>
              <a:off x="9131265" y="1985671"/>
              <a:ext cx="53201" cy="58562"/>
            </a:xfrm>
            <a:custGeom>
              <a:avLst/>
              <a:gdLst>
                <a:gd name="connsiteX0" fmla="*/ 15976 w 53201"/>
                <a:gd name="connsiteY0" fmla="*/ 58563 h 58562"/>
                <a:gd name="connsiteX1" fmla="*/ 0 w 53201"/>
                <a:gd name="connsiteY1" fmla="*/ 0 h 58562"/>
                <a:gd name="connsiteX2" fmla="*/ 23964 w 53201"/>
                <a:gd name="connsiteY2" fmla="*/ 18694 h 58562"/>
                <a:gd name="connsiteX3" fmla="*/ 53201 w 53201"/>
                <a:gd name="connsiteY3" fmla="*/ 10704 h 5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01" h="58562">
                  <a:moveTo>
                    <a:pt x="15976" y="58563"/>
                  </a:moveTo>
                  <a:lnTo>
                    <a:pt x="0" y="0"/>
                  </a:lnTo>
                  <a:lnTo>
                    <a:pt x="23964" y="18694"/>
                  </a:lnTo>
                  <a:lnTo>
                    <a:pt x="53201" y="10704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7" name="任意多边形: 形状 106">
              <a:extLst>
                <a:ext uri="{FF2B5EF4-FFF2-40B4-BE49-F238E27FC236}">
                  <a16:creationId xmlns:a16="http://schemas.microsoft.com/office/drawing/2014/main" id="{771824DB-D82F-6D98-9CE4-A696548EB7B8}"/>
                </a:ext>
              </a:extLst>
            </p:cNvPr>
            <p:cNvSpPr/>
            <p:nvPr/>
          </p:nvSpPr>
          <p:spPr>
            <a:xfrm>
              <a:off x="8912875" y="1354666"/>
              <a:ext cx="620426" cy="310266"/>
            </a:xfrm>
            <a:custGeom>
              <a:avLst/>
              <a:gdLst>
                <a:gd name="connsiteX0" fmla="*/ 573894 w 620426"/>
                <a:gd name="connsiteY0" fmla="*/ 0 h 310266"/>
                <a:gd name="connsiteX1" fmla="*/ 620426 w 620426"/>
                <a:gd name="connsiteY1" fmla="*/ 46540 h 310266"/>
                <a:gd name="connsiteX2" fmla="*/ 620426 w 620426"/>
                <a:gd name="connsiteY2" fmla="*/ 263727 h 310266"/>
                <a:gd name="connsiteX3" fmla="*/ 573894 w 620426"/>
                <a:gd name="connsiteY3" fmla="*/ 310267 h 310266"/>
                <a:gd name="connsiteX4" fmla="*/ 46532 w 620426"/>
                <a:gd name="connsiteY4" fmla="*/ 310267 h 310266"/>
                <a:gd name="connsiteX5" fmla="*/ 0 w 620426"/>
                <a:gd name="connsiteY5" fmla="*/ 263727 h 310266"/>
                <a:gd name="connsiteX6" fmla="*/ 0 w 620426"/>
                <a:gd name="connsiteY6" fmla="*/ 46540 h 310266"/>
                <a:gd name="connsiteX7" fmla="*/ 46532 w 620426"/>
                <a:gd name="connsiteY7" fmla="*/ 0 h 31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0426" h="310266">
                  <a:moveTo>
                    <a:pt x="573894" y="0"/>
                  </a:moveTo>
                  <a:cubicBezTo>
                    <a:pt x="599593" y="0"/>
                    <a:pt x="620426" y="20837"/>
                    <a:pt x="620426" y="46540"/>
                  </a:cubicBezTo>
                  <a:lnTo>
                    <a:pt x="620426" y="263727"/>
                  </a:lnTo>
                  <a:cubicBezTo>
                    <a:pt x="620426" y="289430"/>
                    <a:pt x="599593" y="310267"/>
                    <a:pt x="573894" y="310267"/>
                  </a:cubicBezTo>
                  <a:lnTo>
                    <a:pt x="46532" y="310267"/>
                  </a:lnTo>
                  <a:cubicBezTo>
                    <a:pt x="20833" y="310267"/>
                    <a:pt x="0" y="289430"/>
                    <a:pt x="0" y="263727"/>
                  </a:cubicBezTo>
                  <a:lnTo>
                    <a:pt x="0" y="46540"/>
                  </a:lnTo>
                  <a:cubicBezTo>
                    <a:pt x="0" y="20837"/>
                    <a:pt x="20833" y="0"/>
                    <a:pt x="46532" y="0"/>
                  </a:cubicBezTo>
                  <a:close/>
                </a:path>
              </a:pathLst>
            </a:custGeom>
            <a:solidFill>
              <a:srgbClr val="DAE8FC"/>
            </a:solidFill>
            <a:ln w="7754" cap="flat">
              <a:solidFill>
                <a:srgbClr val="6C8E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A56AA07A-3B4F-C4A2-5169-E9CAB4CB89C8}"/>
                </a:ext>
              </a:extLst>
            </p:cNvPr>
            <p:cNvSpPr txBox="1"/>
            <p:nvPr/>
          </p:nvSpPr>
          <p:spPr>
            <a:xfrm>
              <a:off x="8980419" y="1390391"/>
              <a:ext cx="477582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000000"/>
                  </a:solidFill>
                  <a:latin typeface="Helvetica"/>
                  <a:cs typeface="Helvetica"/>
                  <a:sym typeface="Helvetica"/>
                  <a:rtl val="0"/>
                </a:rPr>
                <a:t>C App</a:t>
              </a:r>
            </a:p>
          </p:txBody>
        </p:sp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DC43837A-EC4A-B10D-6297-70172E53E398}"/>
                </a:ext>
              </a:extLst>
            </p:cNvPr>
            <p:cNvSpPr/>
            <p:nvPr/>
          </p:nvSpPr>
          <p:spPr>
            <a:xfrm>
              <a:off x="9339418" y="4418550"/>
              <a:ext cx="15278" cy="183445"/>
            </a:xfrm>
            <a:custGeom>
              <a:avLst/>
              <a:gdLst>
                <a:gd name="connsiteX0" fmla="*/ 0 w 15278"/>
                <a:gd name="connsiteY0" fmla="*/ 0 h 183445"/>
                <a:gd name="connsiteX1" fmla="*/ 15278 w 15278"/>
                <a:gd name="connsiteY1" fmla="*/ 183445 h 18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78" h="183445">
                  <a:moveTo>
                    <a:pt x="0" y="0"/>
                  </a:moveTo>
                  <a:lnTo>
                    <a:pt x="15278" y="183445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A4F6E88E-5A97-4A75-9CF5-CAC69BB15680}"/>
                </a:ext>
              </a:extLst>
            </p:cNvPr>
            <p:cNvSpPr/>
            <p:nvPr/>
          </p:nvSpPr>
          <p:spPr>
            <a:xfrm>
              <a:off x="9326544" y="4586249"/>
              <a:ext cx="54054" cy="56391"/>
            </a:xfrm>
            <a:custGeom>
              <a:avLst/>
              <a:gdLst>
                <a:gd name="connsiteX0" fmla="*/ 31564 w 54054"/>
                <a:gd name="connsiteY0" fmla="*/ 56391 h 56391"/>
                <a:gd name="connsiteX1" fmla="*/ 0 w 54054"/>
                <a:gd name="connsiteY1" fmla="*/ 4499 h 56391"/>
                <a:gd name="connsiteX2" fmla="*/ 28152 w 54054"/>
                <a:gd name="connsiteY2" fmla="*/ 15746 h 56391"/>
                <a:gd name="connsiteX3" fmla="*/ 54055 w 54054"/>
                <a:gd name="connsiteY3" fmla="*/ 0 h 5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54" h="56391">
                  <a:moveTo>
                    <a:pt x="31564" y="56391"/>
                  </a:moveTo>
                  <a:lnTo>
                    <a:pt x="0" y="4499"/>
                  </a:lnTo>
                  <a:lnTo>
                    <a:pt x="28152" y="15746"/>
                  </a:lnTo>
                  <a:lnTo>
                    <a:pt x="54055" y="0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1" name="任意多边形: 形状 110">
              <a:extLst>
                <a:ext uri="{FF2B5EF4-FFF2-40B4-BE49-F238E27FC236}">
                  <a16:creationId xmlns:a16="http://schemas.microsoft.com/office/drawing/2014/main" id="{3D906009-45F4-7534-53F8-3D220CCC4878}"/>
                </a:ext>
              </a:extLst>
            </p:cNvPr>
            <p:cNvSpPr/>
            <p:nvPr/>
          </p:nvSpPr>
          <p:spPr>
            <a:xfrm>
              <a:off x="9547106" y="2285466"/>
              <a:ext cx="102525" cy="189262"/>
            </a:xfrm>
            <a:custGeom>
              <a:avLst/>
              <a:gdLst>
                <a:gd name="connsiteX0" fmla="*/ 102525 w 102525"/>
                <a:gd name="connsiteY0" fmla="*/ 0 h 189262"/>
                <a:gd name="connsiteX1" fmla="*/ 0 w 102525"/>
                <a:gd name="connsiteY1" fmla="*/ 189263 h 18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525" h="189262">
                  <a:moveTo>
                    <a:pt x="102525" y="0"/>
                  </a:moveTo>
                  <a:lnTo>
                    <a:pt x="0" y="189263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F6203567-9495-34B7-D194-D48773600130}"/>
                </a:ext>
              </a:extLst>
            </p:cNvPr>
            <p:cNvSpPr/>
            <p:nvPr/>
          </p:nvSpPr>
          <p:spPr>
            <a:xfrm>
              <a:off x="9527717" y="2449830"/>
              <a:ext cx="49711" cy="60734"/>
            </a:xfrm>
            <a:custGeom>
              <a:avLst/>
              <a:gdLst>
                <a:gd name="connsiteX0" fmla="*/ 0 w 49711"/>
                <a:gd name="connsiteY0" fmla="*/ 60735 h 60734"/>
                <a:gd name="connsiteX1" fmla="*/ 2016 w 49711"/>
                <a:gd name="connsiteY1" fmla="*/ 0 h 60734"/>
                <a:gd name="connsiteX2" fmla="*/ 19388 w 49711"/>
                <a:gd name="connsiteY2" fmla="*/ 24899 h 60734"/>
                <a:gd name="connsiteX3" fmla="*/ 49712 w 49711"/>
                <a:gd name="connsiteY3" fmla="*/ 25907 h 60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711" h="60734">
                  <a:moveTo>
                    <a:pt x="0" y="60735"/>
                  </a:moveTo>
                  <a:lnTo>
                    <a:pt x="2016" y="0"/>
                  </a:lnTo>
                  <a:lnTo>
                    <a:pt x="19388" y="24899"/>
                  </a:lnTo>
                  <a:lnTo>
                    <a:pt x="49712" y="25907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3" name="任意多边形: 形状 112">
              <a:extLst>
                <a:ext uri="{FF2B5EF4-FFF2-40B4-BE49-F238E27FC236}">
                  <a16:creationId xmlns:a16="http://schemas.microsoft.com/office/drawing/2014/main" id="{5C64F035-87DC-9D80-E8B4-AE79BC423757}"/>
                </a:ext>
              </a:extLst>
            </p:cNvPr>
            <p:cNvSpPr/>
            <p:nvPr/>
          </p:nvSpPr>
          <p:spPr>
            <a:xfrm>
              <a:off x="9533301" y="2052766"/>
              <a:ext cx="465319" cy="232700"/>
            </a:xfrm>
            <a:custGeom>
              <a:avLst/>
              <a:gdLst>
                <a:gd name="connsiteX0" fmla="*/ 430421 w 465319"/>
                <a:gd name="connsiteY0" fmla="*/ 0 h 232700"/>
                <a:gd name="connsiteX1" fmla="*/ 465320 w 465319"/>
                <a:gd name="connsiteY1" fmla="*/ 34905 h 232700"/>
                <a:gd name="connsiteX2" fmla="*/ 465320 w 465319"/>
                <a:gd name="connsiteY2" fmla="*/ 197795 h 232700"/>
                <a:gd name="connsiteX3" fmla="*/ 430421 w 465319"/>
                <a:gd name="connsiteY3" fmla="*/ 232700 h 232700"/>
                <a:gd name="connsiteX4" fmla="*/ 34899 w 465319"/>
                <a:gd name="connsiteY4" fmla="*/ 232700 h 232700"/>
                <a:gd name="connsiteX5" fmla="*/ 0 w 465319"/>
                <a:gd name="connsiteY5" fmla="*/ 197795 h 232700"/>
                <a:gd name="connsiteX6" fmla="*/ 0 w 465319"/>
                <a:gd name="connsiteY6" fmla="*/ 34905 h 232700"/>
                <a:gd name="connsiteX7" fmla="*/ 34899 w 465319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5319" h="232700">
                  <a:moveTo>
                    <a:pt x="430421" y="0"/>
                  </a:moveTo>
                  <a:cubicBezTo>
                    <a:pt x="449695" y="0"/>
                    <a:pt x="465320" y="15627"/>
                    <a:pt x="465320" y="34905"/>
                  </a:cubicBezTo>
                  <a:lnTo>
                    <a:pt x="465320" y="197795"/>
                  </a:lnTo>
                  <a:cubicBezTo>
                    <a:pt x="465320" y="217073"/>
                    <a:pt x="449695" y="232700"/>
                    <a:pt x="430421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7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DAE8FC">
                <a:alpha val="50000"/>
              </a:srgbClr>
            </a:solidFill>
            <a:ln w="7754" cap="flat">
              <a:solidFill>
                <a:srgbClr val="6C8EBF">
                  <a:alpha val="50000"/>
                </a:srgbClr>
              </a:solidFill>
              <a:custDash>
                <a:ds d="225000" sp="225000"/>
              </a:custDash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351EFBB7-6330-8AEB-9291-F1BE17EBF2F2}"/>
                </a:ext>
              </a:extLst>
            </p:cNvPr>
            <p:cNvSpPr txBox="1"/>
            <p:nvPr/>
          </p:nvSpPr>
          <p:spPr>
            <a:xfrm>
              <a:off x="9461250" y="2049708"/>
              <a:ext cx="601667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666666"/>
                  </a:solidFill>
                  <a:latin typeface="Helvetica"/>
                  <a:cs typeface="Helvetica"/>
                  <a:sym typeface="Helvetica"/>
                  <a:rtl val="0"/>
                </a:rPr>
                <a:t>musl libc</a:t>
              </a:r>
            </a:p>
          </p:txBody>
        </p:sp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F9124675-FF40-4A13-B485-B3CAE4D66A4A}"/>
                </a:ext>
              </a:extLst>
            </p:cNvPr>
            <p:cNvSpPr/>
            <p:nvPr/>
          </p:nvSpPr>
          <p:spPr>
            <a:xfrm>
              <a:off x="9320030" y="2750866"/>
              <a:ext cx="7755" cy="687473"/>
            </a:xfrm>
            <a:custGeom>
              <a:avLst/>
              <a:gdLst>
                <a:gd name="connsiteX0" fmla="*/ 0 w 7755"/>
                <a:gd name="connsiteY0" fmla="*/ 0 h 687473"/>
                <a:gd name="connsiteX1" fmla="*/ 0 w 7755"/>
                <a:gd name="connsiteY1" fmla="*/ 687474 h 68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55" h="687473">
                  <a:moveTo>
                    <a:pt x="0" y="0"/>
                  </a:moveTo>
                  <a:lnTo>
                    <a:pt x="0" y="687474"/>
                  </a:lnTo>
                </a:path>
              </a:pathLst>
            </a:custGeom>
            <a:noFill/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60E9B8B6-123B-2133-6241-66083644B84F}"/>
                </a:ext>
              </a:extLst>
            </p:cNvPr>
            <p:cNvSpPr/>
            <p:nvPr/>
          </p:nvSpPr>
          <p:spPr>
            <a:xfrm>
              <a:off x="9292886" y="3424766"/>
              <a:ext cx="54287" cy="54296"/>
            </a:xfrm>
            <a:custGeom>
              <a:avLst/>
              <a:gdLst>
                <a:gd name="connsiteX0" fmla="*/ 27144 w 54287"/>
                <a:gd name="connsiteY0" fmla="*/ 54297 h 54296"/>
                <a:gd name="connsiteX1" fmla="*/ 0 w 54287"/>
                <a:gd name="connsiteY1" fmla="*/ 0 h 54296"/>
                <a:gd name="connsiteX2" fmla="*/ 27144 w 54287"/>
                <a:gd name="connsiteY2" fmla="*/ 13574 h 54296"/>
                <a:gd name="connsiteX3" fmla="*/ 54287 w 54287"/>
                <a:gd name="connsiteY3" fmla="*/ 0 h 5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87" h="54296">
                  <a:moveTo>
                    <a:pt x="27144" y="54297"/>
                  </a:moveTo>
                  <a:lnTo>
                    <a:pt x="0" y="0"/>
                  </a:lnTo>
                  <a:lnTo>
                    <a:pt x="27144" y="13574"/>
                  </a:lnTo>
                  <a:lnTo>
                    <a:pt x="54287" y="0"/>
                  </a:lnTo>
                  <a:close/>
                </a:path>
              </a:pathLst>
            </a:custGeom>
            <a:solidFill>
              <a:srgbClr val="000000"/>
            </a:solidFill>
            <a:ln w="775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id="{C5FD13D6-9811-A7DD-656D-43DF7EA4CB05}"/>
                </a:ext>
              </a:extLst>
            </p:cNvPr>
            <p:cNvSpPr/>
            <p:nvPr/>
          </p:nvSpPr>
          <p:spPr>
            <a:xfrm>
              <a:off x="8525109" y="3099916"/>
              <a:ext cx="620426" cy="232700"/>
            </a:xfrm>
            <a:custGeom>
              <a:avLst/>
              <a:gdLst>
                <a:gd name="connsiteX0" fmla="*/ 585527 w 620426"/>
                <a:gd name="connsiteY0" fmla="*/ 0 h 232700"/>
                <a:gd name="connsiteX1" fmla="*/ 620426 w 620426"/>
                <a:gd name="connsiteY1" fmla="*/ 34905 h 232700"/>
                <a:gd name="connsiteX2" fmla="*/ 620426 w 620426"/>
                <a:gd name="connsiteY2" fmla="*/ 197795 h 232700"/>
                <a:gd name="connsiteX3" fmla="*/ 585527 w 620426"/>
                <a:gd name="connsiteY3" fmla="*/ 232700 h 232700"/>
                <a:gd name="connsiteX4" fmla="*/ 34899 w 620426"/>
                <a:gd name="connsiteY4" fmla="*/ 232700 h 232700"/>
                <a:gd name="connsiteX5" fmla="*/ 0 w 620426"/>
                <a:gd name="connsiteY5" fmla="*/ 197795 h 232700"/>
                <a:gd name="connsiteX6" fmla="*/ 0 w 620426"/>
                <a:gd name="connsiteY6" fmla="*/ 34905 h 232700"/>
                <a:gd name="connsiteX7" fmla="*/ 34899 w 620426"/>
                <a:gd name="connsiteY7" fmla="*/ 0 h 23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0426" h="232700">
                  <a:moveTo>
                    <a:pt x="585527" y="0"/>
                  </a:moveTo>
                  <a:cubicBezTo>
                    <a:pt x="604801" y="0"/>
                    <a:pt x="620426" y="15627"/>
                    <a:pt x="620426" y="34905"/>
                  </a:cubicBezTo>
                  <a:lnTo>
                    <a:pt x="620426" y="197795"/>
                  </a:lnTo>
                  <a:cubicBezTo>
                    <a:pt x="620426" y="217073"/>
                    <a:pt x="604801" y="232700"/>
                    <a:pt x="585527" y="232700"/>
                  </a:cubicBezTo>
                  <a:lnTo>
                    <a:pt x="34899" y="232700"/>
                  </a:lnTo>
                  <a:cubicBezTo>
                    <a:pt x="15625" y="232700"/>
                    <a:pt x="0" y="217073"/>
                    <a:pt x="0" y="197795"/>
                  </a:cubicBezTo>
                  <a:lnTo>
                    <a:pt x="0" y="34905"/>
                  </a:lnTo>
                  <a:cubicBezTo>
                    <a:pt x="0" y="15627"/>
                    <a:pt x="15625" y="0"/>
                    <a:pt x="34899" y="0"/>
                  </a:cubicBezTo>
                  <a:close/>
                </a:path>
              </a:pathLst>
            </a:custGeom>
            <a:solidFill>
              <a:srgbClr val="F5F5F5"/>
            </a:solidFill>
            <a:ln w="7754" cap="flat">
              <a:solidFill>
                <a:srgbClr val="66666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C4F464BA-C627-7B4F-ED90-41AA9A712A2A}"/>
                </a:ext>
              </a:extLst>
            </p:cNvPr>
            <p:cNvSpPr txBox="1"/>
            <p:nvPr/>
          </p:nvSpPr>
          <p:spPr>
            <a:xfrm>
              <a:off x="8592653" y="3096858"/>
              <a:ext cx="477582" cy="2155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333333"/>
                  </a:solidFill>
                  <a:latin typeface="Helvetica"/>
                  <a:cs typeface="Helvetica"/>
                  <a:sym typeface="Helvetica"/>
                  <a:rtl val="0"/>
                </a:rPr>
                <a:t>axfeat</a:t>
              </a:r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217331FF-5D8E-7E03-4CD3-95E28ED8C29E}"/>
                </a:ext>
              </a:extLst>
            </p:cNvPr>
            <p:cNvSpPr/>
            <p:nvPr/>
          </p:nvSpPr>
          <p:spPr>
            <a:xfrm>
              <a:off x="8447555" y="3332616"/>
              <a:ext cx="775532" cy="155133"/>
            </a:xfrm>
            <a:custGeom>
              <a:avLst/>
              <a:gdLst>
                <a:gd name="connsiteX0" fmla="*/ 0 w 775532"/>
                <a:gd name="connsiteY0" fmla="*/ 0 h 155133"/>
                <a:gd name="connsiteX1" fmla="*/ 775533 w 775532"/>
                <a:gd name="connsiteY1" fmla="*/ 0 h 155133"/>
                <a:gd name="connsiteX2" fmla="*/ 775533 w 775532"/>
                <a:gd name="connsiteY2" fmla="*/ 155133 h 155133"/>
                <a:gd name="connsiteX3" fmla="*/ 0 w 775532"/>
                <a:gd name="connsiteY3" fmla="*/ 155133 h 15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5532" h="155133">
                  <a:moveTo>
                    <a:pt x="0" y="0"/>
                  </a:moveTo>
                  <a:lnTo>
                    <a:pt x="775533" y="0"/>
                  </a:lnTo>
                  <a:lnTo>
                    <a:pt x="775533" y="155133"/>
                  </a:lnTo>
                  <a:lnTo>
                    <a:pt x="0" y="155133"/>
                  </a:lnTo>
                  <a:close/>
                </a:path>
              </a:pathLst>
            </a:custGeom>
            <a:noFill/>
            <a:ln w="77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0F0060DC-9ACC-532A-AF7E-3F7B251C86A3}"/>
                </a:ext>
              </a:extLst>
            </p:cNvPr>
            <p:cNvSpPr txBox="1"/>
            <p:nvPr/>
          </p:nvSpPr>
          <p:spPr>
            <a:xfrm>
              <a:off x="8387137" y="3298531"/>
              <a:ext cx="888614" cy="207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spc="0" baseline="0">
                  <a:ln/>
                  <a:solidFill>
                    <a:srgbClr val="4D4D4D"/>
                  </a:solidFill>
                  <a:latin typeface="Helvetica"/>
                  <a:cs typeface="Helvetica"/>
                  <a:sym typeface="Helvetica"/>
                  <a:rtl val="0"/>
                </a:rPr>
                <a:t>feature selection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52212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北理工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北理工" id="{75FE00F3-2D78-492E-9B3F-9E9B8177842B}" vid="{24CA43E9-C603-4A22-8BD9-4B6A9E68AC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北理工</Template>
  <TotalTime>631</TotalTime>
  <Words>2437</Words>
  <Application>Microsoft Office PowerPoint</Application>
  <PresentationFormat>宽屏</PresentationFormat>
  <Paragraphs>250</Paragraphs>
  <Slides>26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Arial</vt:lpstr>
      <vt:lpstr>Century Gothic</vt:lpstr>
      <vt:lpstr>Consolas</vt:lpstr>
      <vt:lpstr>Helvetica</vt:lpstr>
      <vt:lpstr>等线</vt:lpstr>
      <vt:lpstr>微软雅黑</vt:lpstr>
      <vt:lpstr>微软雅黑 Light</vt:lpstr>
      <vt:lpstr>北理工</vt:lpstr>
      <vt:lpstr>PowerPoint 演示文稿</vt:lpstr>
      <vt:lpstr>PowerPoint 演示文稿</vt:lpstr>
      <vt:lpstr>PowerPoint 演示文稿</vt:lpstr>
      <vt:lpstr>1.1. Rust协程简介</vt:lpstr>
      <vt:lpstr>1.2. 协程引入内核的优势</vt:lpstr>
      <vt:lpstr>1.3. 协程引入内核的难点</vt:lpstr>
      <vt:lpstr>PowerPoint 演示文稿</vt:lpstr>
      <vt:lpstr>2.1. 开源毕设阶段的项目</vt:lpstr>
      <vt:lpstr>2.1. 开源毕设阶段的项目</vt:lpstr>
      <vt:lpstr>2.1. 开源毕设阶段的项目</vt:lpstr>
      <vt:lpstr>2.1. 开源毕设阶段的项目</vt:lpstr>
      <vt:lpstr>2.2. 操作系统功能赛阶段的项目</vt:lpstr>
      <vt:lpstr>2.2. 操作系统功能赛阶段的项目</vt:lpstr>
      <vt:lpstr>2.2. 操作系统功能赛阶段的项目</vt:lpstr>
      <vt:lpstr>2.2. 操作系统功能赛阶段的项目</vt:lpstr>
      <vt:lpstr>PowerPoint 演示文稿</vt:lpstr>
      <vt:lpstr>3.1. 开源毕设实验结果</vt:lpstr>
      <vt:lpstr>3.1. 开源毕设实验结果</vt:lpstr>
      <vt:lpstr>3.1. 开源毕设实验结果</vt:lpstr>
      <vt:lpstr>3.1. 开源毕设实验结果</vt:lpstr>
      <vt:lpstr>3.1. 开源毕设实验结果</vt:lpstr>
      <vt:lpstr>3.2. 操作系统功能赛实验结果</vt:lpstr>
      <vt:lpstr>3.2. 操作系统功能赛实验结果</vt:lpstr>
      <vt:lpstr>PowerPoint 演示文稿</vt:lpstr>
      <vt:lpstr>4. 总结与展望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xiaoxi luo</dc:creator>
  <cp:lastModifiedBy>xiaoxi luo</cp:lastModifiedBy>
  <cp:revision>4</cp:revision>
  <dcterms:created xsi:type="dcterms:W3CDTF">2024-11-08T06:49:47Z</dcterms:created>
  <dcterms:modified xsi:type="dcterms:W3CDTF">2024-11-09T08:45:38Z</dcterms:modified>
</cp:coreProperties>
</file>